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96" r:id="rId3"/>
    <p:sldId id="347" r:id="rId4"/>
    <p:sldId id="301" r:id="rId5"/>
    <p:sldId id="298" r:id="rId6"/>
    <p:sldId id="348" r:id="rId7"/>
    <p:sldId id="303" r:id="rId8"/>
    <p:sldId id="349" r:id="rId9"/>
    <p:sldId id="355" r:id="rId10"/>
    <p:sldId id="351" r:id="rId11"/>
    <p:sldId id="352" r:id="rId12"/>
    <p:sldId id="350" r:id="rId13"/>
    <p:sldId id="356" r:id="rId14"/>
    <p:sldId id="357" r:id="rId15"/>
    <p:sldId id="358" r:id="rId16"/>
    <p:sldId id="359" r:id="rId17"/>
    <p:sldId id="360" r:id="rId18"/>
    <p:sldId id="361" r:id="rId19"/>
    <p:sldId id="362" r:id="rId20"/>
    <p:sldId id="353" r:id="rId21"/>
    <p:sldId id="354" r:id="rId22"/>
    <p:sldId id="363" r:id="rId23"/>
    <p:sldId id="364" r:id="rId24"/>
    <p:sldId id="342" r:id="rId25"/>
    <p:sldId id="367" r:id="rId26"/>
    <p:sldId id="365" r:id="rId27"/>
    <p:sldId id="366" r:id="rId28"/>
    <p:sldId id="305" r:id="rId29"/>
    <p:sldId id="281" r:id="rId30"/>
  </p:sldIdLst>
  <p:sldSz cx="9906000" cy="6858000" type="A4"/>
  <p:notesSz cx="7099300"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FF0000"/>
    <a:srgbClr val="F2DCDB"/>
    <a:srgbClr val="FFFF00"/>
    <a:srgbClr val="2F9FAB"/>
    <a:srgbClr val="319173"/>
    <a:srgbClr val="0D1F35"/>
    <a:srgbClr val="050C43"/>
    <a:srgbClr val="000000"/>
    <a:srgbClr val="15023C"/>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52" autoAdjust="0"/>
    <p:restoredTop sz="94655" autoAdjust="0"/>
  </p:normalViewPr>
  <p:slideViewPr>
    <p:cSldViewPr>
      <p:cViewPr>
        <p:scale>
          <a:sx n="125" d="100"/>
          <a:sy n="125" d="100"/>
        </p:scale>
        <p:origin x="-1128" y="354"/>
      </p:cViewPr>
      <p:guideLst>
        <p:guide orient="horz" pos="2432"/>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8" d="100"/>
          <a:sy n="78" d="100"/>
        </p:scale>
        <p:origin x="-3744" y="-114"/>
      </p:cViewPr>
      <p:guideLst>
        <p:guide orient="horz" pos="3224"/>
        <p:guide pos="2236"/>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TW" altLang="en-US"/>
          </a:p>
        </p:txBody>
      </p:sp>
      <p:sp>
        <p:nvSpPr>
          <p:cNvPr id="3" name="日期版面配置區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13A2EE05-D8D1-4260-BE8B-7D276FB69A86}" type="datetimeFigureOut">
              <a:rPr lang="zh-TW" altLang="en-US" smtClean="0"/>
              <a:pPr/>
              <a:t>2017/12/5</a:t>
            </a:fld>
            <a:endParaRPr lang="zh-TW" altLang="en-US"/>
          </a:p>
        </p:txBody>
      </p:sp>
      <p:sp>
        <p:nvSpPr>
          <p:cNvPr id="4" name="頁尾版面配置區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zh-TW" altLang="en-US"/>
          </a:p>
        </p:txBody>
      </p:sp>
      <p:sp>
        <p:nvSpPr>
          <p:cNvPr id="5" name="投影片編號版面配置區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3B59B045-096E-4645-A23B-FCB9A223F05B}"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TW" altLang="en-US"/>
          </a:p>
        </p:txBody>
      </p:sp>
      <p:sp>
        <p:nvSpPr>
          <p:cNvPr id="3" name="日期版面配置區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BC820ACB-5CF5-4723-A980-D6E9EA053681}" type="datetimeFigureOut">
              <a:rPr lang="zh-TW" altLang="en-US" smtClean="0"/>
              <a:pPr/>
              <a:t>2017/12/5</a:t>
            </a:fld>
            <a:endParaRPr lang="zh-TW" altLang="en-US"/>
          </a:p>
        </p:txBody>
      </p:sp>
      <p:sp>
        <p:nvSpPr>
          <p:cNvPr id="4" name="投影片圖像版面配置區 3"/>
          <p:cNvSpPr>
            <a:spLocks noGrp="1" noRot="1" noChangeAspect="1"/>
          </p:cNvSpPr>
          <p:nvPr>
            <p:ph type="sldImg" idx="2"/>
          </p:nvPr>
        </p:nvSpPr>
        <p:spPr>
          <a:xfrm>
            <a:off x="779463" y="768350"/>
            <a:ext cx="5540375" cy="3836988"/>
          </a:xfrm>
          <a:prstGeom prst="rect">
            <a:avLst/>
          </a:prstGeom>
          <a:noFill/>
          <a:ln w="12700">
            <a:solidFill>
              <a:prstClr val="black"/>
            </a:solidFill>
          </a:ln>
        </p:spPr>
        <p:txBody>
          <a:bodyPr vert="horz" lIns="99048" tIns="49524" rIns="99048" bIns="49524" rtlCol="0" anchor="ctr"/>
          <a:lstStyle/>
          <a:p>
            <a:endParaRPr lang="zh-TW" altLang="en-US"/>
          </a:p>
        </p:txBody>
      </p:sp>
      <p:sp>
        <p:nvSpPr>
          <p:cNvPr id="5" name="備忘稿版面配置區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85A7967D-90D4-4979-9D5B-2C9F915711D1}"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85A7967D-90D4-4979-9D5B-2C9F915711D1}" type="slidenum">
              <a:rPr lang="zh-TW" altLang="en-US" smtClean="0"/>
              <a:pPr/>
              <a:t>29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7" name="圖片 6" descr="02-02.jpg"/>
          <p:cNvPicPr>
            <a:picLocks noChangeAspect="1"/>
          </p:cNvPicPr>
          <p:nvPr userDrawn="1"/>
        </p:nvPicPr>
        <p:blipFill>
          <a:blip r:embed="rId2" cstate="screen"/>
          <a:stretch>
            <a:fillRect/>
          </a:stretch>
        </p:blipFill>
        <p:spPr>
          <a:xfrm>
            <a:off x="1422" y="0"/>
            <a:ext cx="9903156" cy="6858000"/>
          </a:xfrm>
          <a:prstGeom prst="rect">
            <a:avLst/>
          </a:prstGeom>
        </p:spPr>
      </p:pic>
      <p:sp>
        <p:nvSpPr>
          <p:cNvPr id="10" name="標題 1"/>
          <p:cNvSpPr>
            <a:spLocks noGrp="1"/>
          </p:cNvSpPr>
          <p:nvPr>
            <p:ph type="title" hasCustomPrompt="1"/>
          </p:nvPr>
        </p:nvSpPr>
        <p:spPr>
          <a:xfrm>
            <a:off x="920552" y="404664"/>
            <a:ext cx="3287570" cy="490066"/>
          </a:xfrm>
        </p:spPr>
        <p:txBody>
          <a:bodyPr>
            <a:normAutofit/>
          </a:bodyPr>
          <a:lstStyle>
            <a:lvl1pPr algn="l">
              <a:defRPr sz="1800" baseline="0">
                <a:solidFill>
                  <a:schemeClr val="accent5">
                    <a:lumMod val="60000"/>
                    <a:lumOff val="40000"/>
                  </a:schemeClr>
                </a:solidFill>
                <a:latin typeface="+mn-lt"/>
                <a:ea typeface="微軟正黑體" pitchFamily="34" charset="-120"/>
              </a:defRPr>
            </a:lvl1pPr>
          </a:lstStyle>
          <a:p>
            <a:r>
              <a:rPr lang="en-US" altLang="zh-TW" dirty="0" smtClean="0"/>
              <a:t>Proposal A</a:t>
            </a:r>
            <a:endParaRPr lang="zh-TW" altLang="en-US" dirty="0"/>
          </a:p>
        </p:txBody>
      </p:sp>
      <p:sp>
        <p:nvSpPr>
          <p:cNvPr id="11" name="投影片編號版面配置區 10"/>
          <p:cNvSpPr>
            <a:spLocks noGrp="1"/>
          </p:cNvSpPr>
          <p:nvPr>
            <p:ph type="sldNum" sz="quarter" idx="11"/>
          </p:nvPr>
        </p:nvSpPr>
        <p:spPr>
          <a:xfrm>
            <a:off x="7113240" y="6492875"/>
            <a:ext cx="2311400" cy="365125"/>
          </a:xfrm>
        </p:spPr>
        <p:txBody>
          <a:bodyPr/>
          <a:lstStyle>
            <a:lvl1pPr>
              <a:defRPr>
                <a:solidFill>
                  <a:schemeClr val="accent5">
                    <a:lumMod val="50000"/>
                  </a:schemeClr>
                </a:solidFill>
              </a:defRPr>
            </a:lvl1pPr>
          </a:lstStyle>
          <a:p>
            <a:fld id="{314FF47F-E5C4-468C-9A98-39E2F8DE6812}" type="slidenum">
              <a:rPr lang="zh-TW" altLang="en-US" smtClean="0"/>
              <a:pPr/>
              <a:t>‹#›</a:t>
            </a:fld>
            <a:endParaRPr lang="zh-TW" altLang="en-US" dirty="0"/>
          </a:p>
        </p:txBody>
      </p:sp>
      <p:sp>
        <p:nvSpPr>
          <p:cNvPr id="12" name="頁尾版面配置區 11"/>
          <p:cNvSpPr>
            <a:spLocks noGrp="1"/>
          </p:cNvSpPr>
          <p:nvPr>
            <p:ph type="ftr" sz="quarter" idx="12"/>
          </p:nvPr>
        </p:nvSpPr>
        <p:spPr/>
        <p:txBody>
          <a:bodyPr/>
          <a:lstStyle/>
          <a:p>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C9B86527-3F8F-4A10-842E-6F7701563B3E}" type="datetime1">
              <a:rPr lang="zh-TW" altLang="en-US" smtClean="0"/>
              <a:pPr/>
              <a:t>2017/12/5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14FF47F-E5C4-468C-9A98-39E2F8DE6812}"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81850" y="274639"/>
            <a:ext cx="222885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95301" y="274639"/>
            <a:ext cx="652145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DE76951-44B7-4BB6-BBD6-91D6978D6E22}" type="datetime1">
              <a:rPr lang="zh-TW" altLang="en-US" smtClean="0"/>
              <a:pPr/>
              <a:t>2017/12/5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14FF47F-E5C4-468C-9A98-39E2F8DE6812}"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標題投影片">
    <p:spTree>
      <p:nvGrpSpPr>
        <p:cNvPr id="1" name=""/>
        <p:cNvGrpSpPr/>
        <p:nvPr/>
      </p:nvGrpSpPr>
      <p:grpSpPr>
        <a:xfrm>
          <a:off x="0" y="0"/>
          <a:ext cx="0" cy="0"/>
          <a:chOff x="0" y="0"/>
          <a:chExt cx="0" cy="0"/>
        </a:xfrm>
      </p:grpSpPr>
      <p:pic>
        <p:nvPicPr>
          <p:cNvPr id="7" name="圖片 6" descr="設計提案公版-05.jpg"/>
          <p:cNvPicPr>
            <a:picLocks noChangeAspect="1"/>
          </p:cNvPicPr>
          <p:nvPr userDrawn="1"/>
        </p:nvPicPr>
        <p:blipFill>
          <a:blip r:embed="rId2" cstate="screen"/>
          <a:stretch>
            <a:fillRect/>
          </a:stretch>
        </p:blipFill>
        <p:spPr>
          <a:xfrm>
            <a:off x="1422" y="0"/>
            <a:ext cx="9903156" cy="6858000"/>
          </a:xfrm>
          <a:prstGeom prst="rect">
            <a:avLst/>
          </a:prstGeom>
        </p:spPr>
      </p:pic>
      <p:sp>
        <p:nvSpPr>
          <p:cNvPr id="10" name="標題 1"/>
          <p:cNvSpPr>
            <a:spLocks noGrp="1"/>
          </p:cNvSpPr>
          <p:nvPr>
            <p:ph type="title" hasCustomPrompt="1"/>
          </p:nvPr>
        </p:nvSpPr>
        <p:spPr>
          <a:xfrm>
            <a:off x="920552" y="404664"/>
            <a:ext cx="3287570" cy="490066"/>
          </a:xfrm>
        </p:spPr>
        <p:txBody>
          <a:bodyPr>
            <a:normAutofit/>
          </a:bodyPr>
          <a:lstStyle>
            <a:lvl1pPr algn="l">
              <a:defRPr sz="1800" baseline="0">
                <a:solidFill>
                  <a:schemeClr val="accent5">
                    <a:lumMod val="60000"/>
                    <a:lumOff val="40000"/>
                  </a:schemeClr>
                </a:solidFill>
                <a:latin typeface="+mn-lt"/>
                <a:ea typeface="微軟正黑體" pitchFamily="34" charset="-120"/>
              </a:defRPr>
            </a:lvl1pPr>
          </a:lstStyle>
          <a:p>
            <a:r>
              <a:rPr lang="en-US" altLang="zh-TW" dirty="0" smtClean="0"/>
              <a:t>Proposal A</a:t>
            </a:r>
            <a:endParaRPr lang="zh-TW" altLang="en-US" dirty="0"/>
          </a:p>
        </p:txBody>
      </p:sp>
      <p:sp>
        <p:nvSpPr>
          <p:cNvPr id="11" name="投影片編號版面配置區 10"/>
          <p:cNvSpPr>
            <a:spLocks noGrp="1"/>
          </p:cNvSpPr>
          <p:nvPr>
            <p:ph type="sldNum" sz="quarter" idx="11"/>
          </p:nvPr>
        </p:nvSpPr>
        <p:spPr>
          <a:xfrm>
            <a:off x="7257256" y="6492875"/>
            <a:ext cx="2311400" cy="365125"/>
          </a:xfrm>
        </p:spPr>
        <p:txBody>
          <a:bodyPr/>
          <a:lstStyle>
            <a:lvl1pPr>
              <a:defRPr>
                <a:solidFill>
                  <a:schemeClr val="accent5">
                    <a:lumMod val="50000"/>
                  </a:schemeClr>
                </a:solidFill>
              </a:defRPr>
            </a:lvl1pPr>
          </a:lstStyle>
          <a:p>
            <a:fld id="{314FF47F-E5C4-468C-9A98-39E2F8DE6812}" type="slidenum">
              <a:rPr lang="zh-TW" altLang="en-US" smtClean="0"/>
              <a:pPr/>
              <a:t>‹#›</a:t>
            </a:fld>
            <a:endParaRPr lang="zh-TW" altLang="en-US" dirty="0"/>
          </a:p>
        </p:txBody>
      </p:sp>
      <p:sp>
        <p:nvSpPr>
          <p:cNvPr id="12" name="頁尾版面配置區 11"/>
          <p:cNvSpPr>
            <a:spLocks noGrp="1"/>
          </p:cNvSpPr>
          <p:nvPr>
            <p:ph type="ftr" sz="quarter" idx="12"/>
          </p:nvPr>
        </p:nvSpPr>
        <p:spPr/>
        <p:txBody>
          <a:bodyPr/>
          <a:lstStyle/>
          <a:p>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6F16CE28-B5D3-4D82-BE20-722198F289A4}" type="datetime1">
              <a:rPr lang="zh-TW" altLang="en-US" smtClean="0"/>
              <a:pPr/>
              <a:t>2017/12/5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14FF47F-E5C4-468C-9A98-39E2F8DE6812}"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82507" y="4406903"/>
            <a:ext cx="84201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507"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830F6C37-BAF4-4935-A19A-DA9246F4E5DD}" type="datetime1">
              <a:rPr lang="zh-TW" altLang="en-US" smtClean="0"/>
              <a:pPr/>
              <a:t>2017/12/5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14FF47F-E5C4-468C-9A98-39E2F8DE6812}"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95300" y="1600203"/>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35550" y="1600203"/>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97B2900C-D3BB-4B36-8FFD-5E9C1D33AC60}" type="datetime1">
              <a:rPr lang="zh-TW" altLang="en-US" smtClean="0"/>
              <a:pPr/>
              <a:t>2017/12/5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14FF47F-E5C4-468C-9A98-39E2F8DE6812}"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63E4E904-07B6-4E31-B28B-D521342E99D8}" type="datetime1">
              <a:rPr lang="zh-TW" altLang="en-US" smtClean="0"/>
              <a:pPr/>
              <a:t>2017/12/5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314FF47F-E5C4-468C-9A98-39E2F8DE6812}"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006"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2972" y="273052"/>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2"/>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845AD996-7A61-4416-ADAD-5FD52E4FE31A}" type="datetime1">
              <a:rPr lang="zh-TW" altLang="en-US" smtClean="0"/>
              <a:pPr/>
              <a:t>2017/12/5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14FF47F-E5C4-468C-9A98-39E2F8DE6812}"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645"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7F33A5B0-1F6B-43D1-B930-A34CDFA51E34}" type="datetime1">
              <a:rPr lang="zh-TW" altLang="en-US" smtClean="0"/>
              <a:pPr/>
              <a:t>2017/12/5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14FF47F-E5C4-468C-9A98-39E2F8DE6812}"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2533">
            <a:alpha val="0"/>
          </a:srgbClr>
        </a:solid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600203"/>
            <a:ext cx="89154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95300" y="635635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34AC2-FE29-4870-BFFE-3E0812244B3E}" type="datetime1">
              <a:rPr lang="zh-TW" altLang="en-US" smtClean="0"/>
              <a:pPr/>
              <a:t>2017/12/5</a:t>
            </a:fld>
            <a:endParaRPr lang="zh-TW" altLang="en-US"/>
          </a:p>
        </p:txBody>
      </p:sp>
      <p:sp>
        <p:nvSpPr>
          <p:cNvPr id="5" name="頁尾版面配置區 4"/>
          <p:cNvSpPr>
            <a:spLocks noGrp="1"/>
          </p:cNvSpPr>
          <p:nvPr>
            <p:ph type="ftr" sz="quarter" idx="3"/>
          </p:nvPr>
        </p:nvSpPr>
        <p:spPr>
          <a:xfrm>
            <a:off x="3384550" y="635635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7099300" y="635635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4FF47F-E5C4-468C-9A98-39E2F8DE6812}"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CJ_EMB%20MODULE8.pdf" TargetMode="External"/><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CJ_EMB%20MODULE8.pdf" TargetMode="External"/><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hyperlink" Target="CJ_EMB%20MODULE8.pdf"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 name="圖片 9" descr="設計提案公版-01.jpg"/>
          <p:cNvPicPr>
            <a:picLocks noChangeAspect="1"/>
          </p:cNvPicPr>
          <p:nvPr/>
        </p:nvPicPr>
        <p:blipFill>
          <a:blip r:embed="rId2" cstate="screen"/>
          <a:stretch>
            <a:fillRect/>
          </a:stretch>
        </p:blipFill>
        <p:spPr>
          <a:xfrm>
            <a:off x="1422" y="0"/>
            <a:ext cx="9903156" cy="6858000"/>
          </a:xfrm>
          <a:prstGeom prst="rect">
            <a:avLst/>
          </a:prstGeom>
        </p:spPr>
      </p:pic>
      <p:sp>
        <p:nvSpPr>
          <p:cNvPr id="6" name="文字方塊 5"/>
          <p:cNvSpPr txBox="1"/>
          <p:nvPr/>
        </p:nvSpPr>
        <p:spPr>
          <a:xfrm>
            <a:off x="5169024" y="2083726"/>
            <a:ext cx="3528392" cy="892552"/>
          </a:xfrm>
          <a:prstGeom prst="rect">
            <a:avLst/>
          </a:prstGeom>
          <a:noFill/>
        </p:spPr>
        <p:txBody>
          <a:bodyPr wrap="square" rtlCol="0">
            <a:spAutoFit/>
          </a:bodyPr>
          <a:lstStyle/>
          <a:p>
            <a:pPr algn="r"/>
            <a:r>
              <a:rPr lang="en-US" altLang="zh-TW" sz="2800" dirty="0" smtClean="0">
                <a:solidFill>
                  <a:schemeClr val="tx1">
                    <a:lumMod val="95000"/>
                    <a:lumOff val="5000"/>
                  </a:schemeClr>
                </a:solidFill>
                <a:latin typeface="+mj-lt"/>
                <a:ea typeface="微軟正黑體" pitchFamily="34" charset="-120"/>
              </a:rPr>
              <a:t>CJ01BX UI</a:t>
            </a:r>
            <a:r>
              <a:rPr lang="zh-TW" altLang="en-US" sz="2800" dirty="0" smtClean="0">
                <a:solidFill>
                  <a:schemeClr val="tx1">
                    <a:lumMod val="95000"/>
                    <a:lumOff val="5000"/>
                  </a:schemeClr>
                </a:solidFill>
                <a:latin typeface="+mj-lt"/>
                <a:ea typeface="微軟正黑體" pitchFamily="34" charset="-120"/>
              </a:rPr>
              <a:t>操作教學</a:t>
            </a:r>
            <a:endParaRPr lang="en-US" altLang="zh-TW" sz="2800" dirty="0" smtClean="0">
              <a:solidFill>
                <a:schemeClr val="tx1">
                  <a:lumMod val="95000"/>
                  <a:lumOff val="5000"/>
                </a:schemeClr>
              </a:solidFill>
              <a:latin typeface="+mj-lt"/>
              <a:ea typeface="微軟正黑體" pitchFamily="34" charset="-120"/>
            </a:endParaRPr>
          </a:p>
          <a:p>
            <a:pPr algn="r"/>
            <a:r>
              <a:rPr lang="zh-TW" altLang="en-US" sz="2400" dirty="0" smtClean="0">
                <a:solidFill>
                  <a:schemeClr val="accent5"/>
                </a:solidFill>
                <a:latin typeface="+mj-lt"/>
                <a:ea typeface="微軟正黑體" pitchFamily="34" charset="-120"/>
              </a:rPr>
              <a:t>刺繡模式</a:t>
            </a:r>
            <a:endParaRPr lang="zh-TW" altLang="en-US" sz="2400" dirty="0">
              <a:solidFill>
                <a:schemeClr val="accent5"/>
              </a:solidFill>
              <a:latin typeface="+mj-lt"/>
              <a:ea typeface="微軟正黑體" pitchFamily="34" charset="-120"/>
            </a:endParaRPr>
          </a:p>
        </p:txBody>
      </p:sp>
      <p:sp>
        <p:nvSpPr>
          <p:cNvPr id="11" name="文字方塊 10"/>
          <p:cNvSpPr txBox="1"/>
          <p:nvPr/>
        </p:nvSpPr>
        <p:spPr>
          <a:xfrm>
            <a:off x="3296816" y="2564904"/>
            <a:ext cx="1248139" cy="276999"/>
          </a:xfrm>
          <a:prstGeom prst="rect">
            <a:avLst/>
          </a:prstGeom>
          <a:noFill/>
        </p:spPr>
        <p:txBody>
          <a:bodyPr wrap="square" rtlCol="0">
            <a:spAutoFit/>
          </a:bodyPr>
          <a:lstStyle/>
          <a:p>
            <a:pPr algn="r"/>
            <a:r>
              <a:rPr lang="en-US" altLang="zh-TW" sz="1200" dirty="0" smtClean="0">
                <a:solidFill>
                  <a:schemeClr val="bg1">
                    <a:lumMod val="95000"/>
                  </a:schemeClr>
                </a:solidFill>
                <a:latin typeface="+mj-lt"/>
                <a:ea typeface="微軟正黑體" pitchFamily="34" charset="-120"/>
              </a:rPr>
              <a:t>2017 11/10</a:t>
            </a:r>
            <a:endParaRPr lang="zh-TW" altLang="en-US" sz="1200" dirty="0">
              <a:solidFill>
                <a:schemeClr val="bg1">
                  <a:lumMod val="95000"/>
                </a:schemeClr>
              </a:solidFill>
              <a:latin typeface="+mj-lt"/>
              <a:ea typeface="微軟正黑體" pitchFamily="34" charset="-120"/>
            </a:endParaRPr>
          </a:p>
        </p:txBody>
      </p:sp>
      <p:sp>
        <p:nvSpPr>
          <p:cNvPr id="5" name="文字方塊 4"/>
          <p:cNvSpPr txBox="1"/>
          <p:nvPr/>
        </p:nvSpPr>
        <p:spPr>
          <a:xfrm>
            <a:off x="7473280" y="5661248"/>
            <a:ext cx="2137124" cy="369332"/>
          </a:xfrm>
          <a:prstGeom prst="rect">
            <a:avLst/>
          </a:prstGeom>
          <a:noFill/>
        </p:spPr>
        <p:txBody>
          <a:bodyPr wrap="none" rtlCol="0">
            <a:spAutoFit/>
          </a:bodyPr>
          <a:lstStyle/>
          <a:p>
            <a:r>
              <a:rPr lang="zh-TW" altLang="en-US" dirty="0" smtClean="0">
                <a:solidFill>
                  <a:schemeClr val="accent5">
                    <a:lumMod val="75000"/>
                  </a:schemeClr>
                </a:solidFill>
                <a:latin typeface="微軟正黑體" pitchFamily="34" charset="-120"/>
                <a:ea typeface="微軟正黑體" pitchFamily="34" charset="-120"/>
              </a:rPr>
              <a:t>應用設計課  洪玉薇</a:t>
            </a:r>
            <a:endParaRPr lang="zh-TW" altLang="en-US" dirty="0">
              <a:solidFill>
                <a:schemeClr val="accent5">
                  <a:lumMod val="75000"/>
                </a:schemeClr>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刺繡介面─選擇、組合刺繡圖案</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10</a:t>
            </a:fld>
            <a:endParaRPr lang="zh-TW" altLang="en-US" dirty="0"/>
          </a:p>
        </p:txBody>
      </p:sp>
      <p:pic>
        <p:nvPicPr>
          <p:cNvPr id="8194" name="Picture 2"/>
          <p:cNvPicPr>
            <a:picLocks noChangeAspect="1" noChangeArrowheads="1"/>
          </p:cNvPicPr>
          <p:nvPr/>
        </p:nvPicPr>
        <p:blipFill>
          <a:blip r:embed="rId2" cstate="print"/>
          <a:srcRect/>
          <a:stretch>
            <a:fillRect/>
          </a:stretch>
        </p:blipFill>
        <p:spPr bwMode="auto">
          <a:xfrm>
            <a:off x="920552" y="1067976"/>
            <a:ext cx="7992000" cy="45913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11</a:t>
            </a:fld>
            <a:endParaRPr lang="zh-TW" altLang="en-US" dirty="0"/>
          </a:p>
        </p:txBody>
      </p:sp>
      <p:pic>
        <p:nvPicPr>
          <p:cNvPr id="7170" name="Picture 2"/>
          <p:cNvPicPr>
            <a:picLocks noChangeAspect="1" noChangeArrowheads="1"/>
          </p:cNvPicPr>
          <p:nvPr/>
        </p:nvPicPr>
        <p:blipFill>
          <a:blip r:embed="rId2" cstate="print"/>
          <a:srcRect/>
          <a:stretch>
            <a:fillRect/>
          </a:stretch>
        </p:blipFill>
        <p:spPr bwMode="auto">
          <a:xfrm>
            <a:off x="1568624" y="1068384"/>
            <a:ext cx="6840000" cy="5159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刺繡介面─編輯刺繡圖案</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12</a:t>
            </a:fld>
            <a:endParaRPr lang="zh-TW" altLang="en-US" dirty="0"/>
          </a:p>
        </p:txBody>
      </p:sp>
      <p:grpSp>
        <p:nvGrpSpPr>
          <p:cNvPr id="10" name="群組 9"/>
          <p:cNvGrpSpPr/>
          <p:nvPr/>
        </p:nvGrpSpPr>
        <p:grpSpPr>
          <a:xfrm>
            <a:off x="992560" y="1150532"/>
            <a:ext cx="7920000" cy="5014772"/>
            <a:chOff x="920552" y="1209646"/>
            <a:chExt cx="7920000" cy="5014772"/>
          </a:xfrm>
        </p:grpSpPr>
        <p:pic>
          <p:nvPicPr>
            <p:cNvPr id="4101" name="Picture 5"/>
            <p:cNvPicPr>
              <a:picLocks noChangeAspect="1" noChangeArrowheads="1"/>
            </p:cNvPicPr>
            <p:nvPr/>
          </p:nvPicPr>
          <p:blipFill>
            <a:blip r:embed="rId2" cstate="print"/>
            <a:srcRect b="39460"/>
            <a:stretch>
              <a:fillRect/>
            </a:stretch>
          </p:blipFill>
          <p:spPr bwMode="auto">
            <a:xfrm>
              <a:off x="920552" y="1209646"/>
              <a:ext cx="7920000" cy="2651402"/>
            </a:xfrm>
            <a:prstGeom prst="rect">
              <a:avLst/>
            </a:prstGeom>
            <a:noFill/>
            <a:ln w="9525">
              <a:noFill/>
              <a:miter lim="800000"/>
              <a:headEnd/>
              <a:tailEnd/>
            </a:ln>
          </p:spPr>
        </p:pic>
        <p:pic>
          <p:nvPicPr>
            <p:cNvPr id="4102" name="Picture 6"/>
            <p:cNvPicPr>
              <a:picLocks noChangeAspect="1" noChangeArrowheads="1"/>
            </p:cNvPicPr>
            <p:nvPr/>
          </p:nvPicPr>
          <p:blipFill>
            <a:blip r:embed="rId3" cstate="print"/>
            <a:srcRect/>
            <a:stretch>
              <a:fillRect/>
            </a:stretch>
          </p:blipFill>
          <p:spPr bwMode="auto">
            <a:xfrm>
              <a:off x="920552" y="3861048"/>
              <a:ext cx="7920000" cy="751805"/>
            </a:xfrm>
            <a:prstGeom prst="rect">
              <a:avLst/>
            </a:prstGeom>
            <a:noFill/>
            <a:ln w="9525">
              <a:noFill/>
              <a:miter lim="800000"/>
              <a:headEnd/>
              <a:tailEnd/>
            </a:ln>
          </p:spPr>
        </p:pic>
        <p:pic>
          <p:nvPicPr>
            <p:cNvPr id="9" name="Picture 5"/>
            <p:cNvPicPr>
              <a:picLocks noChangeAspect="1" noChangeArrowheads="1"/>
            </p:cNvPicPr>
            <p:nvPr/>
          </p:nvPicPr>
          <p:blipFill>
            <a:blip r:embed="rId2" cstate="print"/>
            <a:srcRect t="62478"/>
            <a:stretch>
              <a:fillRect/>
            </a:stretch>
          </p:blipFill>
          <p:spPr bwMode="auto">
            <a:xfrm>
              <a:off x="920552" y="4581128"/>
              <a:ext cx="7920000" cy="164329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刺繡介面─編輯刺繡圖案</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13</a:t>
            </a:fld>
            <a:endParaRPr lang="zh-TW" altLang="en-US" dirty="0"/>
          </a:p>
        </p:txBody>
      </p:sp>
      <p:pic>
        <p:nvPicPr>
          <p:cNvPr id="1026" name="Picture 2"/>
          <p:cNvPicPr>
            <a:picLocks noChangeAspect="1" noChangeArrowheads="1"/>
          </p:cNvPicPr>
          <p:nvPr/>
        </p:nvPicPr>
        <p:blipFill>
          <a:blip r:embed="rId2" cstate="print"/>
          <a:srcRect/>
          <a:stretch>
            <a:fillRect/>
          </a:stretch>
        </p:blipFill>
        <p:spPr bwMode="auto">
          <a:xfrm>
            <a:off x="8148761" y="1196752"/>
            <a:ext cx="1628775" cy="2400300"/>
          </a:xfrm>
          <a:prstGeom prst="rect">
            <a:avLst/>
          </a:prstGeom>
          <a:noFill/>
          <a:ln w="9525">
            <a:noFill/>
            <a:miter lim="800000"/>
            <a:headEnd/>
            <a:tailEnd/>
          </a:ln>
        </p:spPr>
      </p:pic>
      <p:grpSp>
        <p:nvGrpSpPr>
          <p:cNvPr id="8" name="群組 7"/>
          <p:cNvGrpSpPr/>
          <p:nvPr/>
        </p:nvGrpSpPr>
        <p:grpSpPr>
          <a:xfrm>
            <a:off x="128464" y="977553"/>
            <a:ext cx="7992888" cy="5293757"/>
            <a:chOff x="128464" y="1260624"/>
            <a:chExt cx="7992888" cy="4977536"/>
          </a:xfrm>
        </p:grpSpPr>
        <p:sp>
          <p:nvSpPr>
            <p:cNvPr id="5" name="文字方塊 4"/>
            <p:cNvSpPr txBox="1"/>
            <p:nvPr/>
          </p:nvSpPr>
          <p:spPr>
            <a:xfrm>
              <a:off x="128464" y="1260624"/>
              <a:ext cx="7992888" cy="4977536"/>
            </a:xfrm>
            <a:prstGeom prst="rect">
              <a:avLst/>
            </a:prstGeom>
            <a:noFill/>
          </p:spPr>
          <p:txBody>
            <a:bodyPr wrap="square" rtlCol="0">
              <a:spAutoFit/>
            </a:bodyPr>
            <a:lstStyle/>
            <a:p>
              <a:r>
                <a:rPr lang="zh-TW" altLang="en-US" sz="2200" dirty="0" smtClean="0">
                  <a:solidFill>
                    <a:schemeClr val="accent5">
                      <a:lumMod val="75000"/>
                    </a:schemeClr>
                  </a:solidFill>
                  <a:latin typeface="微軟正黑體" pitchFamily="34" charset="-120"/>
                  <a:ea typeface="微軟正黑體" pitchFamily="34" charset="-120"/>
                </a:rPr>
                <a:t>刺繡相關作動規範：</a:t>
              </a:r>
              <a:endParaRPr lang="en-US" altLang="zh-TW" sz="2200" dirty="0" smtClean="0">
                <a:solidFill>
                  <a:schemeClr val="accent5">
                    <a:lumMod val="75000"/>
                  </a:schemeClr>
                </a:solidFill>
                <a:latin typeface="微軟正黑體" pitchFamily="34" charset="-120"/>
                <a:ea typeface="微軟正黑體" pitchFamily="34" charset="-120"/>
              </a:endParaRPr>
            </a:p>
            <a:p>
              <a:pPr marL="180975" indent="-180975">
                <a:spcBef>
                  <a:spcPts val="1200"/>
                </a:spcBef>
              </a:pPr>
              <a:r>
                <a:rPr lang="en-US" altLang="zh-TW" sz="1600" dirty="0" smtClean="0">
                  <a:latin typeface="微軟正黑體" pitchFamily="34" charset="-120"/>
                  <a:ea typeface="微軟正黑體" pitchFamily="34" charset="-120"/>
                </a:rPr>
                <a:t>※</a:t>
              </a:r>
              <a:r>
                <a:rPr lang="zh-TW" altLang="en-US" sz="1600" dirty="0" smtClean="0">
                  <a:latin typeface="微軟正黑體" pitchFamily="34" charset="-120"/>
                  <a:ea typeface="微軟正黑體" pitchFamily="34" charset="-120"/>
                </a:rPr>
                <a:t>刺繡單元歸零前或安裝刺繡框前，預覽畫面顯示的刺繡框為</a:t>
              </a:r>
              <a:r>
                <a:rPr lang="zh-TW" altLang="en-US" sz="1600" dirty="0" smtClean="0">
                  <a:solidFill>
                    <a:srgbClr val="FF0000"/>
                  </a:solidFill>
                  <a:latin typeface="微軟正黑體" pitchFamily="34" charset="-120"/>
                  <a:ea typeface="微軟正黑體" pitchFamily="34" charset="-120"/>
                </a:rPr>
                <a:t>符合第一個載入的刺繡圖尺寸的框</a:t>
              </a:r>
              <a:r>
                <a:rPr lang="zh-TW" altLang="en-US" sz="1600" dirty="0" smtClean="0">
                  <a:latin typeface="微軟正黑體" pitchFamily="34" charset="-120"/>
                  <a:ea typeface="微軟正黑體" pitchFamily="34" charset="-120"/>
                </a:rPr>
                <a:t>；</a:t>
              </a:r>
              <a:r>
                <a:rPr lang="en-US" altLang="zh-TW" sz="1600" dirty="0" smtClean="0">
                  <a:latin typeface="微軟正黑體" pitchFamily="34" charset="-120"/>
                  <a:ea typeface="微軟正黑體" pitchFamily="34" charset="-120"/>
                </a:rPr>
                <a:t/>
              </a:r>
              <a:br>
                <a:rPr lang="en-US" altLang="zh-TW" sz="1600" dirty="0" smtClean="0">
                  <a:latin typeface="微軟正黑體" pitchFamily="34" charset="-120"/>
                  <a:ea typeface="微軟正黑體" pitchFamily="34" charset="-120"/>
                </a:rPr>
              </a:br>
              <a:r>
                <a:rPr lang="zh-TW" altLang="en-US" sz="1600" dirty="0" smtClean="0">
                  <a:latin typeface="微軟正黑體" pitchFamily="34" charset="-120"/>
                  <a:ea typeface="微軟正黑體" pitchFamily="34" charset="-120"/>
                </a:rPr>
                <a:t>刺繡單元歸零並安裝刺繡框後，顯示</a:t>
              </a:r>
              <a:r>
                <a:rPr lang="zh-TW" altLang="en-US" sz="1600" dirty="0" smtClean="0">
                  <a:solidFill>
                    <a:srgbClr val="FF0000"/>
                  </a:solidFill>
                  <a:latin typeface="微軟正黑體" pitchFamily="34" charset="-120"/>
                  <a:ea typeface="微軟正黑體" pitchFamily="34" charset="-120"/>
                </a:rPr>
                <a:t>實際安裝的框</a:t>
              </a:r>
              <a:r>
                <a:rPr lang="zh-TW" altLang="en-US" sz="1600" dirty="0" smtClean="0">
                  <a:latin typeface="微軟正黑體" pitchFamily="34" charset="-120"/>
                  <a:ea typeface="微軟正黑體" pitchFamily="34" charset="-120"/>
                </a:rPr>
                <a:t>。</a:t>
              </a:r>
              <a:r>
                <a:rPr lang="en-US" altLang="zh-TW" sz="1600" dirty="0" smtClean="0">
                  <a:latin typeface="微軟正黑體" pitchFamily="34" charset="-120"/>
                  <a:ea typeface="微軟正黑體" pitchFamily="34" charset="-120"/>
                </a:rPr>
                <a:t/>
              </a:r>
              <a:br>
                <a:rPr lang="en-US" altLang="zh-TW" sz="1600" dirty="0" smtClean="0">
                  <a:latin typeface="微軟正黑體" pitchFamily="34" charset="-120"/>
                  <a:ea typeface="微軟正黑體" pitchFamily="34" charset="-120"/>
                </a:rPr>
              </a:br>
              <a:r>
                <a:rPr lang="zh-TW" altLang="en-US" sz="1600" dirty="0" smtClean="0">
                  <a:latin typeface="微軟正黑體" pitchFamily="34" charset="-120"/>
                  <a:ea typeface="微軟正黑體" pitchFamily="34" charset="-120"/>
                </a:rPr>
                <a:t>當模樣超出刺繡框時，刺繡框圖示會顯示紅框。</a:t>
              </a:r>
            </a:p>
            <a:p>
              <a:pPr marL="180975" indent="-180975">
                <a:spcBef>
                  <a:spcPts val="1200"/>
                </a:spcBef>
              </a:pPr>
              <a:r>
                <a:rPr lang="en-US" altLang="zh-TW" sz="1600" dirty="0" smtClean="0">
                  <a:latin typeface="微軟正黑體" pitchFamily="34" charset="-120"/>
                  <a:ea typeface="微軟正黑體" pitchFamily="34" charset="-120"/>
                </a:rPr>
                <a:t>※</a:t>
              </a:r>
              <a:r>
                <a:rPr lang="zh-TW" altLang="en-US" sz="1600" dirty="0" smtClean="0">
                  <a:latin typeface="微軟正黑體" pitchFamily="34" charset="-120"/>
                  <a:ea typeface="微軟正黑體" pitchFamily="34" charset="-120"/>
                </a:rPr>
                <a:t>編輯狀態中，預覽畫面的    圖標表示</a:t>
              </a:r>
              <a:r>
                <a:rPr lang="zh-TW" altLang="en-US" sz="1600" dirty="0" smtClean="0">
                  <a:solidFill>
                    <a:srgbClr val="FF0000"/>
                  </a:solidFill>
                  <a:latin typeface="微軟正黑體" pitchFamily="34" charset="-120"/>
                  <a:ea typeface="微軟正黑體" pitchFamily="34" charset="-120"/>
                </a:rPr>
                <a:t>定位點</a:t>
              </a:r>
              <a:r>
                <a:rPr lang="zh-TW" altLang="en-US" sz="1600" dirty="0" smtClean="0">
                  <a:latin typeface="微軟正黑體" pitchFamily="34" charset="-120"/>
                  <a:ea typeface="微軟正黑體" pitchFamily="34" charset="-120"/>
                </a:rPr>
                <a:t>，預設為模樣第一針的位置。</a:t>
              </a:r>
              <a:r>
                <a:rPr lang="en-US" altLang="zh-TW" sz="1600" dirty="0" smtClean="0">
                  <a:latin typeface="微軟正黑體" pitchFamily="34" charset="-120"/>
                  <a:ea typeface="微軟正黑體" pitchFamily="34" charset="-120"/>
                </a:rPr>
                <a:t/>
              </a:r>
              <a:br>
                <a:rPr lang="en-US" altLang="zh-TW" sz="1600" dirty="0" smtClean="0">
                  <a:latin typeface="微軟正黑體" pitchFamily="34" charset="-120"/>
                  <a:ea typeface="微軟正黑體" pitchFamily="34" charset="-120"/>
                </a:rPr>
              </a:br>
              <a:r>
                <a:rPr lang="zh-TW" altLang="en-US" sz="1600" dirty="0" smtClean="0">
                  <a:latin typeface="微軟正黑體" pitchFamily="34" charset="-120"/>
                  <a:ea typeface="微軟正黑體" pitchFamily="34" charset="-120"/>
                </a:rPr>
                <a:t>未開啟「模樣中心點」功能時觸點螢幕，可將定位點設於刺繡圖的任一位置。</a:t>
              </a:r>
            </a:p>
            <a:p>
              <a:pPr marL="180975" indent="-180975">
                <a:spcBef>
                  <a:spcPts val="1200"/>
                </a:spcBef>
              </a:pPr>
              <a:r>
                <a:rPr lang="en-US" altLang="zh-TW" sz="1600" dirty="0" smtClean="0">
                  <a:latin typeface="微軟正黑體" pitchFamily="34" charset="-120"/>
                  <a:ea typeface="微軟正黑體" pitchFamily="34" charset="-120"/>
                </a:rPr>
                <a:t>※</a:t>
              </a:r>
              <a:r>
                <a:rPr lang="zh-TW" altLang="en-US" sz="1600" dirty="0" smtClean="0">
                  <a:latin typeface="微軟正黑體" pitchFamily="34" charset="-120"/>
                  <a:ea typeface="微軟正黑體" pitchFamily="34" charset="-120"/>
                </a:rPr>
                <a:t>編輯狀態中，於螢幕拖曳刺繡圖，可移動圖案位置。</a:t>
              </a:r>
            </a:p>
            <a:p>
              <a:pPr marL="180975" indent="-180975">
                <a:spcBef>
                  <a:spcPts val="1200"/>
                </a:spcBef>
              </a:pPr>
              <a:r>
                <a:rPr lang="en-US" altLang="zh-TW" sz="1600" dirty="0" smtClean="0">
                  <a:latin typeface="微軟正黑體" pitchFamily="34" charset="-120"/>
                  <a:ea typeface="微軟正黑體" pitchFamily="34" charset="-120"/>
                </a:rPr>
                <a:t>※</a:t>
              </a:r>
              <a:r>
                <a:rPr lang="zh-TW" altLang="en-US" sz="1600" dirty="0" smtClean="0">
                  <a:solidFill>
                    <a:srgbClr val="FF0000"/>
                  </a:solidFill>
                  <a:latin typeface="微軟正黑體" pitchFamily="34" charset="-120"/>
                  <a:ea typeface="微軟正黑體" pitchFamily="34" charset="-120"/>
                </a:rPr>
                <a:t>刺繡單元歸零並安裝刺繡框後</a:t>
              </a:r>
              <a:r>
                <a:rPr lang="zh-TW" altLang="en-US" sz="1600" dirty="0" smtClean="0">
                  <a:latin typeface="微軟正黑體" pitchFamily="34" charset="-120"/>
                  <a:ea typeface="微軟正黑體" pitchFamily="34" charset="-120"/>
                </a:rPr>
                <a:t>，在刺繡編輯狀態及刺繡準備狀態若變更定位點位置或調整刺繡圖位置，</a:t>
              </a:r>
              <a:r>
                <a:rPr lang="zh-TW" altLang="en-US" sz="1600" dirty="0" smtClean="0">
                  <a:solidFill>
                    <a:srgbClr val="FF0000"/>
                  </a:solidFill>
                  <a:latin typeface="微軟正黑體" pitchFamily="34" charset="-120"/>
                  <a:ea typeface="微軟正黑體" pitchFamily="34" charset="-120"/>
                </a:rPr>
                <a:t>刺繡框會同步移動</a:t>
              </a:r>
              <a:r>
                <a:rPr lang="zh-TW" altLang="en-US" sz="1600" dirty="0" smtClean="0">
                  <a:latin typeface="微軟正黑體" pitchFamily="34" charset="-120"/>
                  <a:ea typeface="微軟正黑體" pitchFamily="34" charset="-120"/>
                </a:rPr>
                <a:t>；</a:t>
              </a:r>
              <a:r>
                <a:rPr lang="en-US" altLang="zh-TW" sz="1600" dirty="0" smtClean="0">
                  <a:latin typeface="微軟正黑體" pitchFamily="34" charset="-120"/>
                  <a:ea typeface="微軟正黑體" pitchFamily="34" charset="-120"/>
                </a:rPr>
                <a:t/>
              </a:r>
              <a:br>
                <a:rPr lang="en-US" altLang="zh-TW" sz="1600" dirty="0" smtClean="0">
                  <a:latin typeface="微軟正黑體" pitchFamily="34" charset="-120"/>
                  <a:ea typeface="微軟正黑體" pitchFamily="34" charset="-120"/>
                </a:rPr>
              </a:br>
              <a:r>
                <a:rPr lang="zh-TW" altLang="en-US" sz="1600" dirty="0" smtClean="0">
                  <a:latin typeface="微軟正黑體" pitchFamily="34" charset="-120"/>
                  <a:ea typeface="微軟正黑體" pitchFamily="34" charset="-120"/>
                </a:rPr>
                <a:t>如刺繡單元</a:t>
              </a:r>
              <a:r>
                <a:rPr lang="zh-TW" altLang="en-US" sz="1600" dirty="0" smtClean="0">
                  <a:solidFill>
                    <a:srgbClr val="FF0000"/>
                  </a:solidFill>
                  <a:latin typeface="微軟正黑體" pitchFamily="34" charset="-120"/>
                  <a:ea typeface="微軟正黑體" pitchFamily="34" charset="-120"/>
                </a:rPr>
                <a:t>未歸零或未安裝刺繡框時僅畫面變動</a:t>
              </a:r>
              <a:r>
                <a:rPr lang="zh-TW" altLang="en-US" sz="1600" dirty="0" smtClean="0">
                  <a:latin typeface="微軟正黑體" pitchFamily="34" charset="-120"/>
                  <a:ea typeface="微軟正黑體" pitchFamily="34" charset="-120"/>
                </a:rPr>
                <a:t>。</a:t>
              </a:r>
            </a:p>
            <a:p>
              <a:pPr marL="180975" indent="-180975">
                <a:spcBef>
                  <a:spcPts val="1200"/>
                </a:spcBef>
              </a:pPr>
              <a:r>
                <a:rPr lang="en-US" altLang="zh-TW" sz="1600" dirty="0" smtClean="0">
                  <a:latin typeface="微軟正黑體" pitchFamily="34" charset="-120"/>
                  <a:ea typeface="微軟正黑體" pitchFamily="34" charset="-120"/>
                </a:rPr>
                <a:t>※</a:t>
              </a:r>
              <a:r>
                <a:rPr lang="zh-TW" altLang="en-US" sz="1600" dirty="0" smtClean="0">
                  <a:latin typeface="微軟正黑體" pitchFamily="34" charset="-120"/>
                  <a:ea typeface="微軟正黑體" pitchFamily="34" charset="-120"/>
                </a:rPr>
                <a:t>刺繡單元歸零後且已選擇刺繡圖案的情況下，如有更換刺繡框</a:t>
              </a:r>
              <a:r>
                <a:rPr lang="zh-TW" altLang="en-US" sz="1600" dirty="0" smtClean="0">
                  <a:latin typeface="微軟正黑體" pitchFamily="34" charset="-120"/>
                  <a:ea typeface="微軟正黑體" pitchFamily="34" charset="-120"/>
                </a:rPr>
                <a:t>，會</a:t>
              </a:r>
              <a:r>
                <a:rPr lang="zh-TW" altLang="en-US" sz="1600" dirty="0" smtClean="0">
                  <a:latin typeface="微軟正黑體" pitchFamily="34" charset="-120"/>
                  <a:ea typeface="微軟正黑體" pitchFamily="34" charset="-120"/>
                </a:rPr>
                <a:t>自動偵測安裝的刺繡框尺寸，並顯示框移動提示畫面；</a:t>
              </a:r>
              <a:r>
                <a:rPr lang="en-US" altLang="zh-TW" sz="1600" dirty="0" smtClean="0">
                  <a:latin typeface="微軟正黑體" pitchFamily="34" charset="-120"/>
                  <a:ea typeface="微軟正黑體" pitchFamily="34" charset="-120"/>
                </a:rPr>
                <a:t/>
              </a:r>
              <a:br>
                <a:rPr lang="en-US" altLang="zh-TW" sz="1600" dirty="0" smtClean="0">
                  <a:latin typeface="微軟正黑體" pitchFamily="34" charset="-120"/>
                  <a:ea typeface="微軟正黑體" pitchFamily="34" charset="-120"/>
                </a:rPr>
              </a:br>
              <a:r>
                <a:rPr lang="zh-TW" altLang="en-US" sz="1600" dirty="0" smtClean="0">
                  <a:solidFill>
                    <a:srgbClr val="FF0000"/>
                  </a:solidFill>
                  <a:latin typeface="微軟正黑體" pitchFamily="34" charset="-120"/>
                  <a:ea typeface="微軟正黑體" pitchFamily="34" charset="-120"/>
                </a:rPr>
                <a:t>車針若不在新刺繡框範圍內</a:t>
              </a:r>
              <a:r>
                <a:rPr lang="zh-TW" altLang="en-US" sz="1600" dirty="0" smtClean="0">
                  <a:latin typeface="微軟正黑體" pitchFamily="34" charset="-120"/>
                  <a:ea typeface="微軟正黑體" pitchFamily="34" charset="-120"/>
                </a:rPr>
                <a:t>，需先將框移除，待刺繡單元移至新框裝框位置</a:t>
              </a:r>
              <a:r>
                <a:rPr lang="zh-TW" altLang="en-US" sz="1600" dirty="0" smtClean="0">
                  <a:latin typeface="微軟正黑體" pitchFamily="34" charset="-120"/>
                  <a:ea typeface="微軟正黑體" pitchFamily="34" charset="-120"/>
                </a:rPr>
                <a:t>後，再次</a:t>
              </a:r>
              <a:r>
                <a:rPr lang="zh-TW" altLang="en-US" sz="1600" dirty="0" smtClean="0">
                  <a:latin typeface="微軟正黑體" pitchFamily="34" charset="-120"/>
                  <a:ea typeface="微軟正黑體" pitchFamily="34" charset="-120"/>
                </a:rPr>
                <a:t>安裝刺繡框，移動刺繡框後預覽畫面會變更為實際安裝的刺繡框尺寸。</a:t>
              </a:r>
              <a:r>
                <a:rPr lang="en-US" altLang="zh-TW" sz="1600" dirty="0" smtClean="0">
                  <a:latin typeface="微軟正黑體" pitchFamily="34" charset="-120"/>
                  <a:ea typeface="微軟正黑體" pitchFamily="34" charset="-120"/>
                </a:rPr>
                <a:t/>
              </a:r>
              <a:br>
                <a:rPr lang="en-US" altLang="zh-TW" sz="1600" dirty="0" smtClean="0">
                  <a:latin typeface="微軟正黑體" pitchFamily="34" charset="-120"/>
                  <a:ea typeface="微軟正黑體" pitchFamily="34" charset="-120"/>
                </a:rPr>
              </a:br>
              <a:r>
                <a:rPr lang="en-US" altLang="zh-TW" sz="1600" dirty="0" smtClean="0">
                  <a:solidFill>
                    <a:schemeClr val="tx1">
                      <a:lumMod val="50000"/>
                      <a:lumOff val="50000"/>
                    </a:schemeClr>
                  </a:solidFill>
                  <a:latin typeface="微軟正黑體" pitchFamily="34" charset="-120"/>
                  <a:ea typeface="微軟正黑體" pitchFamily="34" charset="-120"/>
                </a:rPr>
                <a:t> (</a:t>
              </a:r>
              <a:r>
                <a:rPr lang="zh-TW" altLang="en-US" sz="1600" dirty="0" smtClean="0">
                  <a:solidFill>
                    <a:schemeClr val="tx1">
                      <a:lumMod val="50000"/>
                      <a:lumOff val="50000"/>
                    </a:schemeClr>
                  </a:solidFill>
                  <a:latin typeface="微軟正黑體" pitchFamily="34" charset="-120"/>
                  <a:ea typeface="微軟正黑體" pitchFamily="34" charset="-120"/>
                </a:rPr>
                <a:t>參考流程圖</a:t>
              </a:r>
              <a:r>
                <a:rPr lang="en-US" altLang="zh-TW" sz="1600" dirty="0" smtClean="0">
                  <a:solidFill>
                    <a:schemeClr val="tx1">
                      <a:lumMod val="50000"/>
                      <a:lumOff val="50000"/>
                    </a:schemeClr>
                  </a:solidFill>
                  <a:latin typeface="微軟正黑體" pitchFamily="34" charset="-120"/>
                  <a:ea typeface="微軟正黑體" pitchFamily="34" charset="-120"/>
                  <a:hlinkClick r:id="rId3" action="ppaction://hlinkfile"/>
                </a:rPr>
                <a:t>“EMB_MODULE_FLOW.PDF”〔</a:t>
              </a:r>
              <a:r>
                <a:rPr lang="zh-TW" altLang="en-US" sz="1600" dirty="0" smtClean="0">
                  <a:solidFill>
                    <a:schemeClr val="tx1">
                      <a:lumMod val="50000"/>
                      <a:lumOff val="50000"/>
                    </a:schemeClr>
                  </a:solidFill>
                  <a:latin typeface="微軟正黑體" pitchFamily="34" charset="-120"/>
                  <a:ea typeface="微軟正黑體" pitchFamily="34" charset="-120"/>
                  <a:hlinkClick r:id="rId3" action="ppaction://hlinkfile"/>
                </a:rPr>
                <a:t>更換刺繡框</a:t>
              </a:r>
              <a:r>
                <a:rPr lang="en-US" altLang="zh-TW" sz="1600" dirty="0" smtClean="0">
                  <a:solidFill>
                    <a:schemeClr val="tx1">
                      <a:lumMod val="50000"/>
                      <a:lumOff val="50000"/>
                    </a:schemeClr>
                  </a:solidFill>
                  <a:latin typeface="微軟正黑體" pitchFamily="34" charset="-120"/>
                  <a:ea typeface="微軟正黑體" pitchFamily="34" charset="-120"/>
                  <a:hlinkClick r:id="rId3" action="ppaction://hlinkfile"/>
                </a:rPr>
                <a:t>〕</a:t>
              </a:r>
              <a:r>
                <a:rPr lang="en-US" altLang="zh-TW" sz="1600" dirty="0" smtClean="0">
                  <a:solidFill>
                    <a:schemeClr val="tx1">
                      <a:lumMod val="50000"/>
                      <a:lumOff val="50000"/>
                    </a:schemeClr>
                  </a:solidFill>
                  <a:latin typeface="微軟正黑體" pitchFamily="34" charset="-120"/>
                  <a:ea typeface="微軟正黑體" pitchFamily="34" charset="-120"/>
                </a:rPr>
                <a:t>)</a:t>
              </a:r>
            </a:p>
            <a:p>
              <a:pPr marL="180975" indent="-180975">
                <a:spcBef>
                  <a:spcPts val="1200"/>
                </a:spcBef>
              </a:pPr>
              <a:r>
                <a:rPr lang="en-US" altLang="zh-TW" sz="1600" dirty="0" smtClean="0">
                  <a:latin typeface="微軟正黑體" pitchFamily="34" charset="-120"/>
                  <a:ea typeface="微軟正黑體" pitchFamily="34" charset="-120"/>
                </a:rPr>
                <a:t>※ </a:t>
              </a:r>
              <a:r>
                <a:rPr lang="zh-TW" altLang="en-US" sz="1600" dirty="0" smtClean="0">
                  <a:latin typeface="微軟正黑體" pitchFamily="34" charset="-120"/>
                  <a:ea typeface="微軟正黑體" pitchFamily="34" charset="-120"/>
                </a:rPr>
                <a:t>刺繡圖案針數最多為</a:t>
              </a:r>
              <a:r>
                <a:rPr lang="en-US" altLang="zh-TW" sz="1600" dirty="0" smtClean="0">
                  <a:latin typeface="微軟正黑體" pitchFamily="34" charset="-120"/>
                  <a:ea typeface="微軟正黑體" pitchFamily="34" charset="-120"/>
                </a:rPr>
                <a:t>12 </a:t>
              </a:r>
              <a:r>
                <a:rPr lang="zh-TW" altLang="en-US" sz="1600" dirty="0" smtClean="0">
                  <a:latin typeface="微軟正黑體" pitchFamily="34" charset="-120"/>
                  <a:ea typeface="微軟正黑體" pitchFamily="34" charset="-120"/>
                </a:rPr>
                <a:t>萬針，超出時顯示警告訊息。</a:t>
              </a:r>
              <a:endParaRPr lang="en-US" altLang="zh-TW" sz="1600" dirty="0" smtClean="0">
                <a:latin typeface="微軟正黑體" pitchFamily="34" charset="-120"/>
                <a:ea typeface="微軟正黑體" pitchFamily="34" charset="-120"/>
              </a:endParaRPr>
            </a:p>
          </p:txBody>
        </p:sp>
        <p:pic>
          <p:nvPicPr>
            <p:cNvPr id="1027" name="Picture 3"/>
            <p:cNvPicPr>
              <a:picLocks noChangeAspect="1" noChangeArrowheads="1"/>
            </p:cNvPicPr>
            <p:nvPr/>
          </p:nvPicPr>
          <p:blipFill>
            <a:blip r:embed="rId4" cstate="print"/>
            <a:srcRect/>
            <a:stretch>
              <a:fillRect/>
            </a:stretch>
          </p:blipFill>
          <p:spPr bwMode="auto">
            <a:xfrm>
              <a:off x="2628424" y="2833735"/>
              <a:ext cx="216000" cy="2115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刺繡介面─編輯刺繡圖案</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14</a:t>
            </a:fld>
            <a:endParaRPr lang="zh-TW" altLang="en-US" dirty="0"/>
          </a:p>
        </p:txBody>
      </p:sp>
      <p:pic>
        <p:nvPicPr>
          <p:cNvPr id="9218" name="Picture 2"/>
          <p:cNvPicPr>
            <a:picLocks noChangeAspect="1" noChangeArrowheads="1"/>
          </p:cNvPicPr>
          <p:nvPr/>
        </p:nvPicPr>
        <p:blipFill>
          <a:blip r:embed="rId2" cstate="print"/>
          <a:srcRect/>
          <a:stretch>
            <a:fillRect/>
          </a:stretch>
        </p:blipFill>
        <p:spPr bwMode="auto">
          <a:xfrm>
            <a:off x="440879" y="1412776"/>
            <a:ext cx="9083732" cy="3168352"/>
          </a:xfrm>
          <a:prstGeom prst="rect">
            <a:avLst/>
          </a:prstGeom>
          <a:noFill/>
          <a:ln w="9525">
            <a:noFill/>
            <a:miter lim="800000"/>
            <a:headEnd/>
            <a:tailEnd/>
          </a:ln>
        </p:spPr>
      </p:pic>
      <p:sp>
        <p:nvSpPr>
          <p:cNvPr id="6" name="文字方塊 5"/>
          <p:cNvSpPr txBox="1"/>
          <p:nvPr/>
        </p:nvSpPr>
        <p:spPr>
          <a:xfrm>
            <a:off x="992560" y="4725144"/>
            <a:ext cx="4530407" cy="923330"/>
          </a:xfrm>
          <a:prstGeom prst="rect">
            <a:avLst/>
          </a:prstGeom>
          <a:noFill/>
        </p:spPr>
        <p:txBody>
          <a:bodyPr wrap="none" rtlCol="0">
            <a:spAutoFit/>
          </a:bodyPr>
          <a:lstStyle/>
          <a:p>
            <a:r>
              <a:rPr lang="zh-TW" altLang="en-US" dirty="0" smtClean="0">
                <a:solidFill>
                  <a:srgbClr val="FF0000"/>
                </a:solidFill>
                <a:latin typeface="微軟正黑體" pitchFamily="34" charset="-120"/>
                <a:ea typeface="微軟正黑體" pitchFamily="34" charset="-120"/>
              </a:rPr>
              <a:t>僅文字模樣可</a:t>
            </a:r>
            <a:r>
              <a:rPr lang="zh-TW" altLang="en-US" dirty="0" smtClean="0">
                <a:solidFill>
                  <a:srgbClr val="FF0000"/>
                </a:solidFill>
                <a:latin typeface="微軟正黑體" pitchFamily="34" charset="-120"/>
                <a:ea typeface="微軟正黑體" pitchFamily="34" charset="-120"/>
              </a:rPr>
              <a:t>操作</a:t>
            </a:r>
            <a:endParaRPr lang="en-US" altLang="zh-TW" dirty="0" smtClean="0">
              <a:solidFill>
                <a:srgbClr val="FF0000"/>
              </a:solidFill>
              <a:latin typeface="微軟正黑體" pitchFamily="34" charset="-120"/>
              <a:ea typeface="微軟正黑體" pitchFamily="34" charset="-120"/>
            </a:endParaRPr>
          </a:p>
          <a:p>
            <a:endParaRPr lang="en-US" altLang="zh-TW" dirty="0" smtClean="0">
              <a:solidFill>
                <a:srgbClr val="FF0000"/>
              </a:solidFill>
              <a:latin typeface="微軟正黑體" pitchFamily="34" charset="-120"/>
              <a:ea typeface="微軟正黑體" pitchFamily="34" charset="-120"/>
            </a:endParaRPr>
          </a:p>
          <a:p>
            <a:r>
              <a:rPr lang="zh-TW" altLang="en-US" dirty="0" smtClean="0">
                <a:solidFill>
                  <a:srgbClr val="FF0000"/>
                </a:solidFill>
                <a:latin typeface="微軟正黑體" pitchFamily="34" charset="-120"/>
                <a:ea typeface="微軟正黑體" pitchFamily="34" charset="-120"/>
              </a:rPr>
              <a:t>僅</a:t>
            </a:r>
            <a:r>
              <a:rPr lang="zh-TW" altLang="en-US" dirty="0" smtClean="0">
                <a:solidFill>
                  <a:srgbClr val="FF0000"/>
                </a:solidFill>
                <a:latin typeface="微軟正黑體" pitchFamily="34" charset="-120"/>
                <a:ea typeface="微軟正黑體" pitchFamily="34" charset="-120"/>
              </a:rPr>
              <a:t>文字模樣，且輸入超過</a:t>
            </a:r>
            <a:r>
              <a:rPr lang="en-US" altLang="zh-TW" dirty="0" smtClean="0">
                <a:solidFill>
                  <a:srgbClr val="FF0000"/>
                </a:solidFill>
                <a:latin typeface="微軟正黑體" pitchFamily="34" charset="-120"/>
                <a:ea typeface="微軟正黑體" pitchFamily="34" charset="-120"/>
              </a:rPr>
              <a:t>1 </a:t>
            </a:r>
            <a:r>
              <a:rPr lang="zh-TW" altLang="en-US" dirty="0" smtClean="0">
                <a:solidFill>
                  <a:srgbClr val="FF0000"/>
                </a:solidFill>
                <a:latin typeface="微軟正黑體" pitchFamily="34" charset="-120"/>
                <a:ea typeface="微軟正黑體" pitchFamily="34" charset="-120"/>
              </a:rPr>
              <a:t>個字元時可</a:t>
            </a:r>
            <a:r>
              <a:rPr lang="zh-TW" altLang="en-US" dirty="0" smtClean="0">
                <a:solidFill>
                  <a:srgbClr val="FF0000"/>
                </a:solidFill>
                <a:latin typeface="微軟正黑體" pitchFamily="34" charset="-120"/>
                <a:ea typeface="微軟正黑體" pitchFamily="34" charset="-120"/>
              </a:rPr>
              <a:t>操作</a:t>
            </a:r>
            <a:endParaRPr lang="zh-TW" altLang="en-US" dirty="0" smtClean="0">
              <a:solidFill>
                <a:srgbClr val="FF0000"/>
              </a:solidFill>
              <a:latin typeface="微軟正黑體" pitchFamily="34" charset="-120"/>
              <a:ea typeface="微軟正黑體" pitchFamily="34" charset="-120"/>
            </a:endParaRPr>
          </a:p>
        </p:txBody>
      </p:sp>
      <p:sp>
        <p:nvSpPr>
          <p:cNvPr id="9" name="矩形 8">
            <a:hlinkClick r:id="rId3" action="ppaction://hlinkfile" tooltip="參考流程圖&quot;EMB_MODULE_FLOW.PDF&quot;〔檢查模樣尺寸〕"/>
          </p:cNvPr>
          <p:cNvSpPr/>
          <p:nvPr/>
        </p:nvSpPr>
        <p:spPr>
          <a:xfrm>
            <a:off x="3219450" y="3695699"/>
            <a:ext cx="295275" cy="261939"/>
          </a:xfrm>
          <a:prstGeom prst="rect">
            <a:avLst/>
          </a:prstGeom>
          <a:solidFill>
            <a:srgbClr val="F8F8F8">
              <a:alpha val="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p:cNvPicPr>
            <a:picLocks noChangeAspect="1" noChangeArrowheads="1"/>
          </p:cNvPicPr>
          <p:nvPr/>
        </p:nvPicPr>
        <p:blipFill>
          <a:blip r:embed="rId4" cstate="print"/>
          <a:srcRect/>
          <a:stretch>
            <a:fillRect/>
          </a:stretch>
        </p:blipFill>
        <p:spPr bwMode="auto">
          <a:xfrm>
            <a:off x="563816" y="4725144"/>
            <a:ext cx="390000" cy="360000"/>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560511" y="5278388"/>
            <a:ext cx="396610" cy="36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刺繡介面─編輯刺繡圖案</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15</a:t>
            </a:fld>
            <a:endParaRPr lang="zh-TW" altLang="en-US" dirty="0"/>
          </a:p>
        </p:txBody>
      </p:sp>
      <p:pic>
        <p:nvPicPr>
          <p:cNvPr id="2050" name="Picture 2"/>
          <p:cNvPicPr>
            <a:picLocks noChangeAspect="1" noChangeArrowheads="1"/>
          </p:cNvPicPr>
          <p:nvPr/>
        </p:nvPicPr>
        <p:blipFill>
          <a:blip r:embed="rId2" cstate="print"/>
          <a:srcRect/>
          <a:stretch>
            <a:fillRect/>
          </a:stretch>
        </p:blipFill>
        <p:spPr bwMode="auto">
          <a:xfrm>
            <a:off x="1340700" y="1124744"/>
            <a:ext cx="7200000" cy="49771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刺繡介面─顏色設定</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16</a:t>
            </a:fld>
            <a:endParaRPr lang="zh-TW" altLang="en-US" dirty="0"/>
          </a:p>
        </p:txBody>
      </p:sp>
      <p:pic>
        <p:nvPicPr>
          <p:cNvPr id="3076" name="Picture 4"/>
          <p:cNvPicPr>
            <a:picLocks noChangeAspect="1" noChangeArrowheads="1"/>
          </p:cNvPicPr>
          <p:nvPr/>
        </p:nvPicPr>
        <p:blipFill>
          <a:blip r:embed="rId2" cstate="print"/>
          <a:srcRect/>
          <a:stretch>
            <a:fillRect/>
          </a:stretch>
        </p:blipFill>
        <p:spPr bwMode="auto">
          <a:xfrm>
            <a:off x="1064568" y="1124744"/>
            <a:ext cx="7920000" cy="4966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刺繡介面─顏色設定</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17</a:t>
            </a:fld>
            <a:endParaRPr lang="zh-TW" altLang="en-US" dirty="0"/>
          </a:p>
        </p:txBody>
      </p:sp>
      <p:pic>
        <p:nvPicPr>
          <p:cNvPr id="4099" name="Picture 3"/>
          <p:cNvPicPr>
            <a:picLocks noChangeAspect="1" noChangeArrowheads="1"/>
          </p:cNvPicPr>
          <p:nvPr/>
        </p:nvPicPr>
        <p:blipFill>
          <a:blip r:embed="rId2" cstate="print"/>
          <a:srcRect/>
          <a:stretch>
            <a:fillRect/>
          </a:stretch>
        </p:blipFill>
        <p:spPr bwMode="auto">
          <a:xfrm>
            <a:off x="921432" y="1124744"/>
            <a:ext cx="7920000" cy="44980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刺繡介面─顏色設定</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18</a:t>
            </a:fld>
            <a:endParaRPr lang="zh-TW" altLang="en-US" dirty="0"/>
          </a:p>
        </p:txBody>
      </p:sp>
      <p:pic>
        <p:nvPicPr>
          <p:cNvPr id="4098" name="Picture 2"/>
          <p:cNvPicPr>
            <a:picLocks noChangeAspect="1" noChangeArrowheads="1"/>
          </p:cNvPicPr>
          <p:nvPr/>
        </p:nvPicPr>
        <p:blipFill>
          <a:blip r:embed="rId2" cstate="print"/>
          <a:srcRect/>
          <a:stretch>
            <a:fillRect/>
          </a:stretch>
        </p:blipFill>
        <p:spPr bwMode="auto">
          <a:xfrm>
            <a:off x="993440" y="1067976"/>
            <a:ext cx="7920000" cy="50544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刺繡介面─顏色設定</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19</a:t>
            </a:fld>
            <a:endParaRPr lang="zh-TW" altLang="en-US" dirty="0"/>
          </a:p>
        </p:txBody>
      </p:sp>
      <p:pic>
        <p:nvPicPr>
          <p:cNvPr id="6146" name="Picture 2"/>
          <p:cNvPicPr>
            <a:picLocks noChangeAspect="1" noChangeArrowheads="1"/>
          </p:cNvPicPr>
          <p:nvPr/>
        </p:nvPicPr>
        <p:blipFill>
          <a:blip r:embed="rId2" cstate="print"/>
          <a:srcRect/>
          <a:stretch>
            <a:fillRect/>
          </a:stretch>
        </p:blipFill>
        <p:spPr bwMode="auto">
          <a:xfrm>
            <a:off x="1136576" y="1109688"/>
            <a:ext cx="7920000" cy="4551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設計提案公版-03.jpg"/>
          <p:cNvPicPr>
            <a:picLocks noChangeAspect="1"/>
          </p:cNvPicPr>
          <p:nvPr/>
        </p:nvPicPr>
        <p:blipFill>
          <a:blip r:embed="rId2" cstate="screen"/>
          <a:stretch>
            <a:fillRect/>
          </a:stretch>
        </p:blipFill>
        <p:spPr>
          <a:xfrm>
            <a:off x="0" y="281"/>
            <a:ext cx="9906000" cy="6857438"/>
          </a:xfrm>
          <a:prstGeom prst="rect">
            <a:avLst/>
          </a:prstGeom>
        </p:spPr>
      </p:pic>
      <p:sp>
        <p:nvSpPr>
          <p:cNvPr id="2" name="投影片編號版面配置區 1"/>
          <p:cNvSpPr>
            <a:spLocks noGrp="1"/>
          </p:cNvSpPr>
          <p:nvPr>
            <p:ph type="sldNum" sz="quarter" idx="4294967295"/>
          </p:nvPr>
        </p:nvSpPr>
        <p:spPr>
          <a:xfrm>
            <a:off x="7099300" y="6356353"/>
            <a:ext cx="2311400" cy="365125"/>
          </a:xfrm>
        </p:spPr>
        <p:txBody>
          <a:bodyPr/>
          <a:lstStyle/>
          <a:p>
            <a:fld id="{314FF47F-E5C4-468C-9A98-39E2F8DE6812}" type="slidenum">
              <a:rPr lang="zh-TW" altLang="en-US" smtClean="0"/>
              <a:pPr/>
              <a:t>2</a:t>
            </a:fld>
            <a:endParaRPr lang="zh-TW" altLang="en-US"/>
          </a:p>
        </p:txBody>
      </p:sp>
      <p:sp>
        <p:nvSpPr>
          <p:cNvPr id="5" name="文字方塊 4"/>
          <p:cNvSpPr txBox="1"/>
          <p:nvPr/>
        </p:nvSpPr>
        <p:spPr>
          <a:xfrm>
            <a:off x="5673080" y="1556792"/>
            <a:ext cx="2592288" cy="2862322"/>
          </a:xfrm>
          <a:prstGeom prst="rect">
            <a:avLst/>
          </a:prstGeom>
          <a:noFill/>
        </p:spPr>
        <p:txBody>
          <a:bodyPr wrap="square" rtlCol="0">
            <a:spAutoFit/>
          </a:bodyPr>
          <a:lstStyle/>
          <a:p>
            <a:pPr marL="342900" indent="-342900">
              <a:lnSpc>
                <a:spcPct val="250000"/>
              </a:lnSpc>
              <a:buFont typeface="+mj-lt"/>
              <a:buAutoNum type="arabicParenR"/>
            </a:pPr>
            <a:r>
              <a:rPr lang="zh-TW" altLang="en-US" dirty="0" smtClean="0">
                <a:latin typeface="微軟正黑體" pitchFamily="34" charset="-120"/>
                <a:ea typeface="微軟正黑體" pitchFamily="34" charset="-120"/>
              </a:rPr>
              <a:t>刺繡基本功能</a:t>
            </a:r>
            <a:endParaRPr lang="en-US" altLang="zh-TW" dirty="0" smtClean="0">
              <a:latin typeface="微軟正黑體" pitchFamily="34" charset="-120"/>
              <a:ea typeface="微軟正黑體" pitchFamily="34" charset="-120"/>
            </a:endParaRPr>
          </a:p>
          <a:p>
            <a:pPr marL="342900" indent="-342900">
              <a:lnSpc>
                <a:spcPct val="250000"/>
              </a:lnSpc>
              <a:buFont typeface="+mj-lt"/>
              <a:buAutoNum type="arabicParenR"/>
            </a:pPr>
            <a:r>
              <a:rPr lang="zh-TW" altLang="en-US" dirty="0" smtClean="0">
                <a:latin typeface="微軟正黑體" pitchFamily="34" charset="-120"/>
                <a:ea typeface="微軟正黑體" pitchFamily="34" charset="-120"/>
              </a:rPr>
              <a:t>實體按鍵操作定義</a:t>
            </a:r>
            <a:endParaRPr lang="en-US" altLang="zh-TW" dirty="0" smtClean="0">
              <a:latin typeface="微軟正黑體" pitchFamily="34" charset="-120"/>
              <a:ea typeface="微軟正黑體" pitchFamily="34" charset="-120"/>
            </a:endParaRPr>
          </a:p>
          <a:p>
            <a:pPr marL="342900" indent="-342900">
              <a:lnSpc>
                <a:spcPct val="250000"/>
              </a:lnSpc>
              <a:buFont typeface="+mj-lt"/>
              <a:buAutoNum type="arabicParenR"/>
            </a:pPr>
            <a:r>
              <a:rPr lang="zh-TW" altLang="en-US" dirty="0" smtClean="0">
                <a:latin typeface="微軟正黑體" pitchFamily="34" charset="-120"/>
                <a:ea typeface="微軟正黑體" pitchFamily="34" charset="-120"/>
              </a:rPr>
              <a:t>刺繡介面</a:t>
            </a:r>
            <a:endParaRPr lang="en-US" altLang="zh-TW" dirty="0" smtClean="0">
              <a:latin typeface="微軟正黑體" pitchFamily="34" charset="-120"/>
              <a:ea typeface="微軟正黑體" pitchFamily="34" charset="-120"/>
            </a:endParaRPr>
          </a:p>
          <a:p>
            <a:pPr marL="342900" indent="-342900">
              <a:lnSpc>
                <a:spcPct val="250000"/>
              </a:lnSpc>
              <a:buFont typeface="+mj-lt"/>
              <a:buAutoNum type="arabicParenR"/>
            </a:pPr>
            <a:r>
              <a:rPr lang="zh-TW" altLang="en-US" dirty="0" smtClean="0">
                <a:latin typeface="微軟正黑體" pitchFamily="34" charset="-120"/>
                <a:ea typeface="微軟正黑體" pitchFamily="34" charset="-120"/>
              </a:rPr>
              <a:t>刺繡設定</a:t>
            </a:r>
            <a:endParaRPr lang="en-US" altLang="zh-TW" dirty="0" smtClean="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20</a:t>
            </a:fld>
            <a:endParaRPr lang="zh-TW" altLang="en-US" dirty="0"/>
          </a:p>
        </p:txBody>
      </p:sp>
      <p:pic>
        <p:nvPicPr>
          <p:cNvPr id="7170" name="Picture 2"/>
          <p:cNvPicPr>
            <a:picLocks noChangeAspect="1" noChangeArrowheads="1"/>
          </p:cNvPicPr>
          <p:nvPr/>
        </p:nvPicPr>
        <p:blipFill>
          <a:blip r:embed="rId2" cstate="print"/>
          <a:srcRect/>
          <a:stretch>
            <a:fillRect/>
          </a:stretch>
        </p:blipFill>
        <p:spPr bwMode="auto">
          <a:xfrm>
            <a:off x="1712640" y="1071786"/>
            <a:ext cx="6588000" cy="51476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21</a:t>
            </a:fld>
            <a:endParaRPr lang="zh-TW" altLang="en-US" dirty="0"/>
          </a:p>
        </p:txBody>
      </p:sp>
      <p:pic>
        <p:nvPicPr>
          <p:cNvPr id="8194" name="Picture 2"/>
          <p:cNvPicPr>
            <a:picLocks noChangeAspect="1" noChangeArrowheads="1"/>
          </p:cNvPicPr>
          <p:nvPr/>
        </p:nvPicPr>
        <p:blipFill>
          <a:blip r:embed="rId2" cstate="print"/>
          <a:srcRect/>
          <a:stretch>
            <a:fillRect/>
          </a:stretch>
        </p:blipFill>
        <p:spPr bwMode="auto">
          <a:xfrm>
            <a:off x="1208584" y="1071786"/>
            <a:ext cx="7560000" cy="51544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22</a:t>
            </a:fld>
            <a:endParaRPr lang="zh-TW" altLang="en-US" dirty="0"/>
          </a:p>
        </p:txBody>
      </p:sp>
      <p:pic>
        <p:nvPicPr>
          <p:cNvPr id="6146" name="Picture 2"/>
          <p:cNvPicPr>
            <a:picLocks noChangeAspect="1" noChangeArrowheads="1"/>
          </p:cNvPicPr>
          <p:nvPr/>
        </p:nvPicPr>
        <p:blipFill>
          <a:blip r:embed="rId2" cstate="print"/>
          <a:srcRect/>
          <a:stretch>
            <a:fillRect/>
          </a:stretch>
        </p:blipFill>
        <p:spPr bwMode="auto">
          <a:xfrm>
            <a:off x="1281432" y="1075596"/>
            <a:ext cx="7380000" cy="50866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23</a:t>
            </a:fld>
            <a:endParaRPr lang="zh-TW" altLang="en-US" dirty="0"/>
          </a:p>
        </p:txBody>
      </p:sp>
      <p:pic>
        <p:nvPicPr>
          <p:cNvPr id="10242" name="Picture 2"/>
          <p:cNvPicPr>
            <a:picLocks noChangeAspect="1" noChangeArrowheads="1"/>
          </p:cNvPicPr>
          <p:nvPr/>
        </p:nvPicPr>
        <p:blipFill>
          <a:blip r:embed="rId2" cstate="print"/>
          <a:srcRect/>
          <a:stretch>
            <a:fillRect/>
          </a:stretch>
        </p:blipFill>
        <p:spPr bwMode="auto">
          <a:xfrm>
            <a:off x="993440" y="1124744"/>
            <a:ext cx="7920000" cy="35592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刺繡設定</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24</a:t>
            </a:fld>
            <a:endParaRPr lang="zh-TW" altLang="en-US" dirty="0"/>
          </a:p>
        </p:txBody>
      </p:sp>
      <p:pic>
        <p:nvPicPr>
          <p:cNvPr id="5" name="Picture 3"/>
          <p:cNvPicPr>
            <a:picLocks noChangeAspect="1" noChangeArrowheads="1"/>
          </p:cNvPicPr>
          <p:nvPr/>
        </p:nvPicPr>
        <p:blipFill>
          <a:blip r:embed="rId2" cstate="screen"/>
          <a:srcRect l="44070" t="91233" b="5147"/>
          <a:stretch>
            <a:fillRect/>
          </a:stretch>
        </p:blipFill>
        <p:spPr bwMode="auto">
          <a:xfrm>
            <a:off x="4035946" y="5273650"/>
            <a:ext cx="4228334" cy="158750"/>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993440" y="1067976"/>
            <a:ext cx="7920000" cy="5083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刺繡設定</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25</a:t>
            </a:fld>
            <a:endParaRPr lang="zh-TW" altLang="en-US" dirty="0"/>
          </a:p>
        </p:txBody>
      </p:sp>
      <p:pic>
        <p:nvPicPr>
          <p:cNvPr id="5" name="Picture 3"/>
          <p:cNvPicPr>
            <a:picLocks noChangeAspect="1" noChangeArrowheads="1"/>
          </p:cNvPicPr>
          <p:nvPr/>
        </p:nvPicPr>
        <p:blipFill>
          <a:blip r:embed="rId2" cstate="screen"/>
          <a:srcRect l="44070" t="91233" b="5147"/>
          <a:stretch>
            <a:fillRect/>
          </a:stretch>
        </p:blipFill>
        <p:spPr bwMode="auto">
          <a:xfrm>
            <a:off x="4035946" y="5273650"/>
            <a:ext cx="4228334" cy="158750"/>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992560" y="1060356"/>
            <a:ext cx="7920000" cy="41424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刺繡設定</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26</a:t>
            </a:fld>
            <a:endParaRPr lang="zh-TW" altLang="en-US" dirty="0"/>
          </a:p>
        </p:txBody>
      </p:sp>
      <p:pic>
        <p:nvPicPr>
          <p:cNvPr id="5" name="Picture 3"/>
          <p:cNvPicPr>
            <a:picLocks noChangeAspect="1" noChangeArrowheads="1"/>
          </p:cNvPicPr>
          <p:nvPr/>
        </p:nvPicPr>
        <p:blipFill>
          <a:blip r:embed="rId2" cstate="screen"/>
          <a:srcRect l="44070" t="91233" b="5147"/>
          <a:stretch>
            <a:fillRect/>
          </a:stretch>
        </p:blipFill>
        <p:spPr bwMode="auto">
          <a:xfrm>
            <a:off x="4035946" y="5273650"/>
            <a:ext cx="4228334" cy="158750"/>
          </a:xfrm>
          <a:prstGeom prst="rect">
            <a:avLst/>
          </a:prstGeom>
          <a:noFill/>
          <a:ln w="9525">
            <a:noFill/>
            <a:miter lim="800000"/>
            <a:headEnd/>
            <a:tailEnd/>
          </a:ln>
        </p:spPr>
      </p:pic>
      <p:pic>
        <p:nvPicPr>
          <p:cNvPr id="13314" name="Picture 2"/>
          <p:cNvPicPr>
            <a:picLocks noChangeAspect="1" noChangeArrowheads="1"/>
          </p:cNvPicPr>
          <p:nvPr/>
        </p:nvPicPr>
        <p:blipFill>
          <a:blip r:embed="rId3" cstate="print"/>
          <a:srcRect/>
          <a:stretch>
            <a:fillRect/>
          </a:stretch>
        </p:blipFill>
        <p:spPr bwMode="auto">
          <a:xfrm>
            <a:off x="993440" y="1080715"/>
            <a:ext cx="7920000" cy="450852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6969224" y="5301208"/>
            <a:ext cx="1786856" cy="10736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實作練習</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27</a:t>
            </a:fld>
            <a:endParaRPr lang="zh-TW" altLang="en-US" dirty="0"/>
          </a:p>
        </p:txBody>
      </p:sp>
      <p:sp>
        <p:nvSpPr>
          <p:cNvPr id="6" name="文字方塊 5"/>
          <p:cNvSpPr txBox="1"/>
          <p:nvPr/>
        </p:nvSpPr>
        <p:spPr>
          <a:xfrm>
            <a:off x="992560" y="1226804"/>
            <a:ext cx="8064896" cy="923330"/>
          </a:xfrm>
          <a:prstGeom prst="rect">
            <a:avLst/>
          </a:prstGeom>
          <a:noFill/>
        </p:spPr>
        <p:txBody>
          <a:bodyPr wrap="square" rtlCol="0">
            <a:spAutoFit/>
          </a:bodyPr>
          <a:lstStyle/>
          <a:p>
            <a:pPr marL="342900" indent="-342900">
              <a:buFont typeface="Wingdings" pitchFamily="2" charset="2"/>
              <a:buChar char="Ø"/>
            </a:pPr>
            <a:r>
              <a:rPr lang="zh-TW" altLang="en-US" dirty="0" smtClean="0">
                <a:latin typeface="微軟正黑體" pitchFamily="34" charset="-120"/>
                <a:ea typeface="微軟正黑體" pitchFamily="34" charset="-120"/>
              </a:rPr>
              <a:t>刺繡框改為中框</a:t>
            </a:r>
          </a:p>
          <a:p>
            <a:pPr marL="342900" indent="-342900">
              <a:buFont typeface="Wingdings" pitchFamily="2" charset="2"/>
              <a:buChar char="Ø"/>
            </a:pPr>
            <a:r>
              <a:rPr lang="zh-TW" altLang="en-US" dirty="0" smtClean="0">
                <a:latin typeface="微軟正黑體" pitchFamily="34" charset="-120"/>
                <a:ea typeface="微軟正黑體" pitchFamily="34" charset="-120"/>
              </a:rPr>
              <a:t>選擇刺繡圖</a:t>
            </a:r>
            <a:r>
              <a:rPr lang="en-US" altLang="zh-TW" dirty="0" smtClean="0">
                <a:latin typeface="微軟正黑體" pitchFamily="34" charset="-120"/>
                <a:ea typeface="微軟正黑體" pitchFamily="34" charset="-120"/>
              </a:rPr>
              <a:t>Group2-11</a:t>
            </a:r>
            <a:r>
              <a:rPr lang="zh-TW" altLang="en-US" dirty="0" smtClean="0">
                <a:latin typeface="微軟正黑體" pitchFamily="34" charset="-120"/>
                <a:ea typeface="微軟正黑體" pitchFamily="34" charset="-120"/>
              </a:rPr>
              <a:t>，將圖案縮小到</a:t>
            </a:r>
            <a:r>
              <a:rPr lang="en-US" altLang="zh-TW" dirty="0" smtClean="0">
                <a:latin typeface="微軟正黑體" pitchFamily="34" charset="-120"/>
                <a:ea typeface="微軟正黑體" pitchFamily="34" charset="-120"/>
              </a:rPr>
              <a:t>80%</a:t>
            </a:r>
            <a:r>
              <a:rPr lang="zh-TW" altLang="en-US" dirty="0" smtClean="0">
                <a:latin typeface="微軟正黑體" pitchFamily="34" charset="-120"/>
                <a:ea typeface="微軟正黑體" pitchFamily="34" charset="-120"/>
              </a:rPr>
              <a:t>，移到上方</a:t>
            </a:r>
            <a:endParaRPr lang="en-US" altLang="zh-TW" dirty="0" smtClean="0">
              <a:latin typeface="微軟正黑體" pitchFamily="34" charset="-120"/>
              <a:ea typeface="微軟正黑體" pitchFamily="34" charset="-120"/>
            </a:endParaRPr>
          </a:p>
          <a:p>
            <a:pPr marL="342900" indent="-342900">
              <a:buFont typeface="Wingdings" pitchFamily="2" charset="2"/>
              <a:buChar char="Ø"/>
            </a:pPr>
            <a:r>
              <a:rPr lang="zh-TW" altLang="en-US" dirty="0" smtClean="0">
                <a:latin typeface="微軟正黑體" pitchFamily="34" charset="-120"/>
                <a:ea typeface="微軟正黑體" pitchFamily="34" charset="-120"/>
              </a:rPr>
              <a:t>組合文字</a:t>
            </a:r>
            <a:r>
              <a:rPr lang="en-US" altLang="zh-TW" dirty="0" smtClean="0">
                <a:latin typeface="微軟正黑體" pitchFamily="34" charset="-120"/>
                <a:ea typeface="微軟正黑體" pitchFamily="34" charset="-120"/>
              </a:rPr>
              <a:t>”A12”</a:t>
            </a:r>
            <a:r>
              <a:rPr lang="zh-TW" altLang="en-US" dirty="0" smtClean="0">
                <a:latin typeface="微軟正黑體" pitchFamily="34" charset="-120"/>
                <a:ea typeface="微軟正黑體" pitchFamily="34" charset="-120"/>
              </a:rPr>
              <a:t>，將文字移到下方，設定間距</a:t>
            </a:r>
            <a:r>
              <a:rPr lang="en-US" altLang="zh-TW" dirty="0" smtClean="0">
                <a:latin typeface="微軟正黑體" pitchFamily="34" charset="-120"/>
                <a:ea typeface="微軟正黑體" pitchFamily="34" charset="-120"/>
              </a:rPr>
              <a:t>35</a:t>
            </a:r>
            <a:r>
              <a:rPr lang="zh-TW" altLang="en-US" dirty="0" smtClean="0">
                <a:latin typeface="微軟正黑體" pitchFamily="34" charset="-120"/>
                <a:ea typeface="微軟正黑體" pitchFamily="34" charset="-120"/>
              </a:rPr>
              <a:t>、曲度</a:t>
            </a:r>
            <a:r>
              <a:rPr lang="en-US" altLang="zh-TW" dirty="0" smtClean="0">
                <a:latin typeface="微軟正黑體" pitchFamily="34" charset="-120"/>
                <a:ea typeface="微軟正黑體" pitchFamily="34" charset="-120"/>
              </a:rPr>
              <a:t>50</a:t>
            </a:r>
            <a:r>
              <a:rPr lang="zh-TW" altLang="en-US" dirty="0" smtClean="0">
                <a:latin typeface="微軟正黑體" pitchFamily="34" charset="-120"/>
                <a:ea typeface="微軟正黑體" pitchFamily="34" charset="-120"/>
              </a:rPr>
              <a:t> 、密度</a:t>
            </a:r>
            <a:r>
              <a:rPr lang="en-US" altLang="zh-TW" dirty="0" smtClean="0">
                <a:latin typeface="微軟正黑體" pitchFamily="34" charset="-120"/>
                <a:ea typeface="微軟正黑體" pitchFamily="34" charset="-120"/>
              </a:rPr>
              <a:t>120%</a:t>
            </a:r>
            <a:endParaRPr lang="zh-TW" altLang="en-US" dirty="0">
              <a:latin typeface="微軟正黑體" pitchFamily="34" charset="-120"/>
              <a:ea typeface="微軟正黑體" pitchFamily="34" charset="-120"/>
            </a:endParaRPr>
          </a:p>
        </p:txBody>
      </p:sp>
      <p:pic>
        <p:nvPicPr>
          <p:cNvPr id="14340" name="Picture 4"/>
          <p:cNvPicPr>
            <a:picLocks noChangeAspect="1" noChangeArrowheads="1"/>
          </p:cNvPicPr>
          <p:nvPr/>
        </p:nvPicPr>
        <p:blipFill>
          <a:blip r:embed="rId2" cstate="print"/>
          <a:srcRect/>
          <a:stretch>
            <a:fillRect/>
          </a:stretch>
        </p:blipFill>
        <p:spPr bwMode="auto">
          <a:xfrm>
            <a:off x="1880617" y="2276872"/>
            <a:ext cx="6168727" cy="37143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en-US" altLang="zh-TW" dirty="0" smtClean="0"/>
              <a:t>Q &amp; A</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28</a:t>
            </a:fld>
            <a:endParaRPr lang="zh-TW" altLang="en-US" dirty="0"/>
          </a:p>
        </p:txBody>
      </p:sp>
      <p:pic>
        <p:nvPicPr>
          <p:cNvPr id="28676" name="Picture 4" descr="https://thumbs.dreamstime.com/z/question-answer-q-d-people-man-person-cubes-text-32329177.jpg"/>
          <p:cNvPicPr>
            <a:picLocks noChangeAspect="1" noChangeArrowheads="1"/>
          </p:cNvPicPr>
          <p:nvPr/>
        </p:nvPicPr>
        <p:blipFill>
          <a:blip r:embed="rId2" cstate="screen"/>
          <a:srcRect/>
          <a:stretch>
            <a:fillRect/>
          </a:stretch>
        </p:blipFill>
        <p:spPr bwMode="auto">
          <a:xfrm>
            <a:off x="1856656" y="1196752"/>
            <a:ext cx="5760640" cy="4718762"/>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D1F35"/>
        </a:solidFill>
        <a:effectLst/>
      </p:bgPr>
    </p:bg>
    <p:spTree>
      <p:nvGrpSpPr>
        <p:cNvPr id="1" name=""/>
        <p:cNvGrpSpPr/>
        <p:nvPr/>
      </p:nvGrpSpPr>
      <p:grpSpPr>
        <a:xfrm>
          <a:off x="0" y="0"/>
          <a:ext cx="0" cy="0"/>
          <a:chOff x="0" y="0"/>
          <a:chExt cx="0" cy="0"/>
        </a:xfrm>
      </p:grpSpPr>
      <p:pic>
        <p:nvPicPr>
          <p:cNvPr id="5" name="圖片 4" descr="設計提案公版-04.jpg"/>
          <p:cNvPicPr>
            <a:picLocks noChangeAspect="1"/>
          </p:cNvPicPr>
          <p:nvPr/>
        </p:nvPicPr>
        <p:blipFill>
          <a:blip r:embed="rId3" cstate="screen"/>
          <a:stretch>
            <a:fillRect/>
          </a:stretch>
        </p:blipFill>
        <p:spPr>
          <a:xfrm>
            <a:off x="0" y="281"/>
            <a:ext cx="9906000" cy="6857438"/>
          </a:xfrm>
          <a:prstGeom prst="rect">
            <a:avLst/>
          </a:prstGeom>
        </p:spPr>
      </p:pic>
      <p:pic>
        <p:nvPicPr>
          <p:cNvPr id="3" name="Picture 6" descr="green.png"/>
          <p:cNvPicPr>
            <a:picLocks noChangeAspect="1"/>
          </p:cNvPicPr>
          <p:nvPr/>
        </p:nvPicPr>
        <p:blipFill>
          <a:blip r:embed="rId4" cstate="screen"/>
          <a:srcRect/>
          <a:stretch>
            <a:fillRect/>
          </a:stretch>
        </p:blipFill>
        <p:spPr bwMode="auto">
          <a:xfrm>
            <a:off x="1712640" y="2732162"/>
            <a:ext cx="474663" cy="360363"/>
          </a:xfrm>
          <a:prstGeom prst="rect">
            <a:avLst/>
          </a:prstGeom>
          <a:noFill/>
          <a:ln w="9525">
            <a:noFill/>
            <a:miter lim="800000"/>
            <a:headEnd/>
            <a:tailEnd/>
          </a:ln>
        </p:spPr>
      </p:pic>
      <p:sp>
        <p:nvSpPr>
          <p:cNvPr id="4" name="Rectangle 7"/>
          <p:cNvSpPr/>
          <p:nvPr/>
        </p:nvSpPr>
        <p:spPr>
          <a:xfrm>
            <a:off x="1712640" y="3092202"/>
            <a:ext cx="2247731" cy="246221"/>
          </a:xfrm>
          <a:prstGeom prst="rect">
            <a:avLst/>
          </a:prstGeom>
        </p:spPr>
        <p:txBody>
          <a:bodyPr wrap="none">
            <a:spAutoFit/>
          </a:bodyPr>
          <a:lstStyle/>
          <a:p>
            <a:pPr>
              <a:buFont typeface="Arial" pitchFamily="34" charset="0"/>
              <a:buNone/>
            </a:pPr>
            <a:r>
              <a:rPr lang="en-US" altLang="zh-TW" sz="1000" dirty="0">
                <a:solidFill>
                  <a:schemeClr val="bg1">
                    <a:lumMod val="95000"/>
                  </a:schemeClr>
                </a:solidFill>
                <a:latin typeface="Calibri" pitchFamily="34" charset="0"/>
                <a:ea typeface="新細明體" pitchFamily="18" charset="-120"/>
              </a:rPr>
              <a:t>Save the world, do not print this page..!</a:t>
            </a:r>
            <a:endParaRPr lang="zh-TW" altLang="en-US" sz="1000" dirty="0">
              <a:solidFill>
                <a:schemeClr val="bg1">
                  <a:lumMod val="95000"/>
                </a:schemeClr>
              </a:solidFill>
              <a:latin typeface="Calibri" pitchFamily="34" charset="0"/>
              <a:ea typeface="新細明體" pitchFamily="18" charset="-12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刺繡基本功能</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3</a:t>
            </a:fld>
            <a:endParaRPr lang="zh-TW" altLang="en-US" dirty="0"/>
          </a:p>
        </p:txBody>
      </p:sp>
      <p:graphicFrame>
        <p:nvGraphicFramePr>
          <p:cNvPr id="4" name="表格 3"/>
          <p:cNvGraphicFramePr>
            <a:graphicFrameLocks noGrp="1"/>
          </p:cNvGraphicFramePr>
          <p:nvPr/>
        </p:nvGraphicFramePr>
        <p:xfrm>
          <a:off x="470574" y="1291994"/>
          <a:ext cx="9001000" cy="4028254"/>
        </p:xfrm>
        <a:graphic>
          <a:graphicData uri="http://schemas.openxmlformats.org/drawingml/2006/table">
            <a:tbl>
              <a:tblPr firstRow="1" bandRow="1">
                <a:tableStyleId>{7DF18680-E054-41AD-8BC1-D1AEF772440D}</a:tableStyleId>
              </a:tblPr>
              <a:tblGrid>
                <a:gridCol w="1242066"/>
                <a:gridCol w="7758934"/>
              </a:tblGrid>
              <a:tr h="401134">
                <a:tc>
                  <a:txBody>
                    <a:bodyPr/>
                    <a:lstStyle/>
                    <a:p>
                      <a:pPr algn="ctr"/>
                      <a:r>
                        <a:rPr lang="zh-TW" altLang="en-US" sz="1600" dirty="0" smtClean="0">
                          <a:latin typeface="微軟正黑體" pitchFamily="34" charset="-120"/>
                          <a:ea typeface="微軟正黑體" pitchFamily="34" charset="-120"/>
                        </a:rPr>
                        <a:t>功能</a:t>
                      </a:r>
                      <a:endParaRPr lang="zh-TW" altLang="en-US" sz="1600" dirty="0">
                        <a:latin typeface="微軟正黑體" pitchFamily="34" charset="-120"/>
                        <a:ea typeface="微軟正黑體" pitchFamily="34" charset="-120"/>
                      </a:endParaRPr>
                    </a:p>
                  </a:txBody>
                  <a:tcPr/>
                </a:tc>
                <a:tc>
                  <a:txBody>
                    <a:bodyPr/>
                    <a:lstStyle/>
                    <a:p>
                      <a:pPr algn="ctr"/>
                      <a:r>
                        <a:rPr lang="zh-TW" altLang="en-US" sz="1600" dirty="0" smtClean="0">
                          <a:latin typeface="微軟正黑體" pitchFamily="34" charset="-120"/>
                          <a:ea typeface="微軟正黑體" pitchFamily="34" charset="-120"/>
                        </a:rPr>
                        <a:t>操作定義</a:t>
                      </a:r>
                      <a:endParaRPr lang="zh-TW" altLang="en-US" sz="1600" dirty="0">
                        <a:latin typeface="微軟正黑體" pitchFamily="34" charset="-120"/>
                        <a:ea typeface="微軟正黑體" pitchFamily="34" charset="-120"/>
                      </a:endParaRPr>
                    </a:p>
                  </a:txBody>
                  <a:tcPr/>
                </a:tc>
              </a:tr>
              <a:tr h="617205">
                <a:tc>
                  <a:txBody>
                    <a:bodyPr/>
                    <a:lstStyle/>
                    <a:p>
                      <a:pPr algn="l"/>
                      <a:r>
                        <a:rPr lang="zh-TW" altLang="en-US" sz="1600" dirty="0" smtClean="0">
                          <a:latin typeface="微軟正黑體" pitchFamily="34" charset="-120"/>
                          <a:ea typeface="微軟正黑體" pitchFamily="34" charset="-120"/>
                        </a:rPr>
                        <a:t>開啟電源</a:t>
                      </a:r>
                      <a:endParaRPr lang="zh-TW" altLang="en-US" sz="1600" dirty="0">
                        <a:latin typeface="微軟正黑體" pitchFamily="34" charset="-120"/>
                        <a:ea typeface="微軟正黑體" pitchFamily="34" charset="-120"/>
                      </a:endParaRPr>
                    </a:p>
                  </a:txBody>
                  <a:tcPr/>
                </a:tc>
                <a:tc>
                  <a:txBody>
                    <a:bodyPr/>
                    <a:lstStyle/>
                    <a:p>
                      <a:pPr marL="196850" marR="0" indent="-1968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zh-TW" altLang="en-US" sz="1600" kern="1200" dirty="0" smtClean="0">
                          <a:solidFill>
                            <a:schemeClr val="dk1"/>
                          </a:solidFill>
                          <a:latin typeface="微軟正黑體" pitchFamily="34" charset="-120"/>
                          <a:ea typeface="微軟正黑體" pitchFamily="34" charset="-120"/>
                          <a:cs typeface="+mn-cs"/>
                        </a:rPr>
                        <a:t>已安裝刺繡單元，顯示確認未拉下後送壓腳提示訊息</a:t>
                      </a:r>
                      <a:r>
                        <a:rPr lang="en-US" altLang="zh-TW" sz="1600" kern="1200" dirty="0" smtClean="0">
                          <a:solidFill>
                            <a:schemeClr val="dk1"/>
                          </a:solidFill>
                          <a:latin typeface="微軟正黑體" pitchFamily="34" charset="-120"/>
                          <a:ea typeface="微軟正黑體" pitchFamily="34" charset="-120"/>
                          <a:cs typeface="+mn-cs"/>
                        </a:rPr>
                        <a:t/>
                      </a:r>
                      <a:br>
                        <a:rPr lang="en-US" altLang="zh-TW" sz="1600" kern="1200" dirty="0" smtClean="0">
                          <a:solidFill>
                            <a:schemeClr val="dk1"/>
                          </a:solidFill>
                          <a:latin typeface="微軟正黑體" pitchFamily="34" charset="-120"/>
                          <a:ea typeface="微軟正黑體" pitchFamily="34" charset="-120"/>
                          <a:cs typeface="+mn-cs"/>
                        </a:rPr>
                      </a:br>
                      <a:r>
                        <a:rPr lang="en-US" altLang="zh-TW" sz="1600" kern="1200" dirty="0" smtClean="0">
                          <a:solidFill>
                            <a:schemeClr val="dk1"/>
                          </a:solidFill>
                          <a:latin typeface="微軟正黑體" pitchFamily="34" charset="-120"/>
                          <a:ea typeface="微軟正黑體" pitchFamily="34" charset="-120"/>
                          <a:cs typeface="+mn-cs"/>
                        </a:rPr>
                        <a:t>(1)</a:t>
                      </a:r>
                      <a:r>
                        <a:rPr lang="zh-TW" altLang="en-US" sz="1600" kern="1200" dirty="0" smtClean="0">
                          <a:solidFill>
                            <a:schemeClr val="dk1"/>
                          </a:solidFill>
                          <a:latin typeface="微軟正黑體" pitchFamily="34" charset="-120"/>
                          <a:ea typeface="微軟正黑體" pitchFamily="34" charset="-120"/>
                          <a:cs typeface="+mn-cs"/>
                        </a:rPr>
                        <a:t>已安裝刺繡框時，顯示移除刺繡框警告畫面。</a:t>
                      </a:r>
                      <a:r>
                        <a:rPr lang="en-US" altLang="zh-TW" sz="1600" kern="1200" dirty="0" smtClean="0">
                          <a:solidFill>
                            <a:schemeClr val="dk1"/>
                          </a:solidFill>
                          <a:latin typeface="微軟正黑體" pitchFamily="34" charset="-120"/>
                          <a:ea typeface="微軟正黑體" pitchFamily="34" charset="-120"/>
                          <a:cs typeface="+mn-cs"/>
                        </a:rPr>
                        <a:t/>
                      </a:r>
                      <a:br>
                        <a:rPr lang="en-US" altLang="zh-TW" sz="1600" kern="1200" dirty="0" smtClean="0">
                          <a:solidFill>
                            <a:schemeClr val="dk1"/>
                          </a:solidFill>
                          <a:latin typeface="微軟正黑體" pitchFamily="34" charset="-120"/>
                          <a:ea typeface="微軟正黑體" pitchFamily="34" charset="-120"/>
                          <a:cs typeface="+mn-cs"/>
                        </a:rPr>
                      </a:br>
                      <a:r>
                        <a:rPr lang="en-US" altLang="zh-TW" sz="1600" kern="1200" dirty="0" smtClean="0">
                          <a:solidFill>
                            <a:schemeClr val="dk1"/>
                          </a:solidFill>
                          <a:latin typeface="微軟正黑體" pitchFamily="34" charset="-120"/>
                          <a:ea typeface="微軟正黑體" pitchFamily="34" charset="-120"/>
                          <a:cs typeface="+mn-cs"/>
                        </a:rPr>
                        <a:t>(2)</a:t>
                      </a:r>
                      <a:r>
                        <a:rPr lang="zh-TW" altLang="en-US" sz="1600" kern="1200" dirty="0" smtClean="0">
                          <a:solidFill>
                            <a:schemeClr val="dk1"/>
                          </a:solidFill>
                          <a:latin typeface="微軟正黑體" pitchFamily="34" charset="-120"/>
                          <a:ea typeface="微軟正黑體" pitchFamily="34" charset="-120"/>
                          <a:cs typeface="+mn-cs"/>
                        </a:rPr>
                        <a:t>未安裝刺繡框時，顯示刺繡單元移動提示畫面，</a:t>
                      </a:r>
                    </a:p>
                    <a:p>
                      <a:pPr marL="196850" indent="-196850" algn="l" defTabSz="914400" rtl="0" eaLnBrk="1" latinLnBrk="0" hangingPunct="1">
                        <a:buFont typeface="Wingdings" pitchFamily="2" charset="2"/>
                        <a:buNone/>
                      </a:pPr>
                      <a:r>
                        <a:rPr lang="en-US" altLang="zh-TW" sz="1600" kern="1200" dirty="0" smtClean="0">
                          <a:solidFill>
                            <a:schemeClr val="dk1"/>
                          </a:solidFill>
                          <a:latin typeface="微軟正黑體" pitchFamily="34" charset="-120"/>
                          <a:ea typeface="微軟正黑體" pitchFamily="34" charset="-120"/>
                          <a:cs typeface="+mn-cs"/>
                        </a:rPr>
                        <a:t>         a.</a:t>
                      </a:r>
                      <a:r>
                        <a:rPr lang="zh-TW" altLang="en-US" sz="1600" kern="1200" dirty="0" smtClean="0">
                          <a:solidFill>
                            <a:schemeClr val="dk1"/>
                          </a:solidFill>
                          <a:latin typeface="微軟正黑體" pitchFamily="34" charset="-120"/>
                          <a:ea typeface="微軟正黑體" pitchFamily="34" charset="-120"/>
                          <a:cs typeface="+mn-cs"/>
                        </a:rPr>
                        <a:t>無斷電記憶時，刺繡單元以中框中心位置定位後，進入「</a:t>
                      </a:r>
                      <a:r>
                        <a:rPr lang="en-US" altLang="zh-TW" sz="1600" kern="1200" dirty="0" smtClean="0">
                          <a:solidFill>
                            <a:schemeClr val="dk1"/>
                          </a:solidFill>
                          <a:latin typeface="微軟正黑體" pitchFamily="34" charset="-120"/>
                          <a:ea typeface="微軟正黑體" pitchFamily="34" charset="-120"/>
                          <a:cs typeface="+mn-cs"/>
                        </a:rPr>
                        <a:t>E</a:t>
                      </a:r>
                      <a:r>
                        <a:rPr lang="zh-TW" altLang="en-US" sz="1600" kern="1200" dirty="0" smtClean="0">
                          <a:solidFill>
                            <a:schemeClr val="dk1"/>
                          </a:solidFill>
                          <a:latin typeface="微軟正黑體" pitchFamily="34" charset="-120"/>
                          <a:ea typeface="微軟正黑體" pitchFamily="34" charset="-120"/>
                          <a:cs typeface="+mn-cs"/>
                        </a:rPr>
                        <a:t>刺繡模式」畫面；</a:t>
                      </a:r>
                    </a:p>
                    <a:p>
                      <a:pPr marL="622300" marR="0" indent="-62230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TW" sz="1600" kern="1200" dirty="0" smtClean="0">
                          <a:solidFill>
                            <a:schemeClr val="dk1"/>
                          </a:solidFill>
                          <a:latin typeface="微軟正黑體" pitchFamily="34" charset="-120"/>
                          <a:ea typeface="微軟正黑體" pitchFamily="34" charset="-120"/>
                          <a:cs typeface="+mn-cs"/>
                        </a:rPr>
                        <a:t>         b</a:t>
                      </a:r>
                      <a:r>
                        <a:rPr lang="en-US" altLang="zh-TW" sz="1600" kern="1200" dirty="0" smtClean="0">
                          <a:solidFill>
                            <a:schemeClr val="dk1"/>
                          </a:solidFill>
                          <a:latin typeface="微軟正黑體" pitchFamily="34" charset="-120"/>
                          <a:ea typeface="微軟正黑體" pitchFamily="34" charset="-120"/>
                          <a:cs typeface="+mn-cs"/>
                        </a:rPr>
                        <a:t>.</a:t>
                      </a:r>
                      <a:r>
                        <a:rPr lang="zh-TW" altLang="en-US" sz="1600" kern="1200" dirty="0" smtClean="0">
                          <a:solidFill>
                            <a:schemeClr val="dk1"/>
                          </a:solidFill>
                          <a:latin typeface="微軟正黑體" pitchFamily="34" charset="-120"/>
                          <a:ea typeface="微軟正黑體" pitchFamily="34" charset="-120"/>
                          <a:cs typeface="+mn-cs"/>
                        </a:rPr>
                        <a:t>有斷電記憶時，刺繡臂移至記憶圖案的刺繡框裝框位置，顯示安裝刺繡框提示，安裝原刺繡框後，移至上次刺繡最後位置，進入「</a:t>
                      </a:r>
                      <a:r>
                        <a:rPr lang="en-US" altLang="zh-TW" sz="1600" kern="1200" dirty="0" smtClean="0">
                          <a:solidFill>
                            <a:schemeClr val="dk1"/>
                          </a:solidFill>
                          <a:latin typeface="微軟正黑體" pitchFamily="34" charset="-120"/>
                          <a:ea typeface="微軟正黑體" pitchFamily="34" charset="-120"/>
                          <a:cs typeface="+mn-cs"/>
                        </a:rPr>
                        <a:t>E5</a:t>
                      </a:r>
                      <a:r>
                        <a:rPr lang="zh-TW" altLang="en-US" sz="1600" kern="1200" dirty="0" smtClean="0">
                          <a:solidFill>
                            <a:schemeClr val="dk1"/>
                          </a:solidFill>
                          <a:latin typeface="微軟正黑體" pitchFamily="34" charset="-120"/>
                          <a:ea typeface="微軟正黑體" pitchFamily="34" charset="-120"/>
                          <a:cs typeface="+mn-cs"/>
                        </a:rPr>
                        <a:t>刺繡準備」畫面；如安裝非原尺寸刺繡框或點選取消</a:t>
                      </a:r>
                      <a:r>
                        <a:rPr lang="en-US" altLang="zh-TW" sz="1600" kern="1200" dirty="0" smtClean="0">
                          <a:solidFill>
                            <a:schemeClr val="dk1"/>
                          </a:solidFill>
                          <a:latin typeface="微軟正黑體" pitchFamily="34" charset="-120"/>
                          <a:ea typeface="微軟正黑體" pitchFamily="34" charset="-120"/>
                          <a:cs typeface="+mn-cs"/>
                        </a:rPr>
                        <a:t>(</a:t>
                      </a:r>
                      <a:r>
                        <a:rPr lang="zh-TW" altLang="en-US" sz="1600" kern="1200" dirty="0" smtClean="0">
                          <a:solidFill>
                            <a:schemeClr val="dk1"/>
                          </a:solidFill>
                          <a:latin typeface="微軟正黑體" pitchFamily="34" charset="-120"/>
                          <a:ea typeface="微軟正黑體" pitchFamily="34" charset="-120"/>
                          <a:cs typeface="+mn-cs"/>
                        </a:rPr>
                        <a:t>不安裝刺繡框</a:t>
                      </a:r>
                      <a:r>
                        <a:rPr lang="en-US" altLang="zh-TW" sz="1600" kern="1200" dirty="0" smtClean="0">
                          <a:solidFill>
                            <a:schemeClr val="dk1"/>
                          </a:solidFill>
                          <a:latin typeface="微軟正黑體" pitchFamily="34" charset="-120"/>
                          <a:ea typeface="微軟正黑體" pitchFamily="34" charset="-120"/>
                          <a:cs typeface="+mn-cs"/>
                        </a:rPr>
                        <a:t>)</a:t>
                      </a:r>
                      <a:r>
                        <a:rPr lang="zh-TW" altLang="en-US" sz="1600" kern="1200" dirty="0" smtClean="0">
                          <a:solidFill>
                            <a:schemeClr val="dk1"/>
                          </a:solidFill>
                          <a:latin typeface="微軟正黑體" pitchFamily="34" charset="-120"/>
                          <a:ea typeface="微軟正黑體" pitchFamily="34" charset="-120"/>
                          <a:cs typeface="+mn-cs"/>
                        </a:rPr>
                        <a:t>，進入「</a:t>
                      </a:r>
                      <a:r>
                        <a:rPr lang="en-US" altLang="zh-TW" sz="1600" kern="1200" dirty="0" smtClean="0">
                          <a:solidFill>
                            <a:schemeClr val="dk1"/>
                          </a:solidFill>
                          <a:latin typeface="微軟正黑體" pitchFamily="34" charset="-120"/>
                          <a:ea typeface="微軟正黑體" pitchFamily="34" charset="-120"/>
                          <a:cs typeface="+mn-cs"/>
                        </a:rPr>
                        <a:t>E3</a:t>
                      </a:r>
                      <a:r>
                        <a:rPr lang="zh-TW" altLang="en-US" sz="1600" kern="1200" dirty="0" smtClean="0">
                          <a:solidFill>
                            <a:schemeClr val="dk1"/>
                          </a:solidFill>
                          <a:latin typeface="微軟正黑體" pitchFamily="34" charset="-120"/>
                          <a:ea typeface="微軟正黑體" pitchFamily="34" charset="-120"/>
                          <a:cs typeface="+mn-cs"/>
                        </a:rPr>
                        <a:t>刺繡編輯」畫面，顯示原刺繡圖。安裝非原尺寸刺繡框會清除記憶；如點選取消，之後安裝原刺繡框後仍可點選進入「</a:t>
                      </a:r>
                      <a:r>
                        <a:rPr lang="en-US" altLang="zh-TW" sz="1600" kern="1200" dirty="0" smtClean="0">
                          <a:solidFill>
                            <a:schemeClr val="dk1"/>
                          </a:solidFill>
                          <a:latin typeface="微軟正黑體" pitchFamily="34" charset="-120"/>
                          <a:ea typeface="微軟正黑體" pitchFamily="34" charset="-120"/>
                          <a:cs typeface="+mn-cs"/>
                        </a:rPr>
                        <a:t>E5</a:t>
                      </a:r>
                      <a:r>
                        <a:rPr lang="zh-TW" altLang="en-US" sz="1600" kern="1200" dirty="0" smtClean="0">
                          <a:solidFill>
                            <a:schemeClr val="dk1"/>
                          </a:solidFill>
                          <a:latin typeface="微軟正黑體" pitchFamily="34" charset="-120"/>
                          <a:ea typeface="微軟正黑體" pitchFamily="34" charset="-120"/>
                          <a:cs typeface="+mn-cs"/>
                        </a:rPr>
                        <a:t>刺繡準備」畫面回上次刺繡最後位置。</a:t>
                      </a:r>
                      <a:r>
                        <a:rPr lang="zh-TW" altLang="en-US" sz="1800" kern="1200" baseline="0" dirty="0" smtClean="0">
                          <a:solidFill>
                            <a:schemeClr val="dk1"/>
                          </a:solidFill>
                          <a:latin typeface="+mn-lt"/>
                          <a:ea typeface="+mn-ea"/>
                          <a:cs typeface="+mn-cs"/>
                        </a:rPr>
                        <a:t>	</a:t>
                      </a:r>
                      <a:endParaRPr lang="en-US" altLang="zh-TW" sz="1600" kern="1200" dirty="0" smtClean="0">
                        <a:solidFill>
                          <a:schemeClr val="dk1"/>
                        </a:solidFill>
                        <a:latin typeface="微軟正黑體" pitchFamily="34" charset="-120"/>
                        <a:ea typeface="微軟正黑體" pitchFamily="34" charset="-120"/>
                        <a:cs typeface="+mn-cs"/>
                      </a:endParaRPr>
                    </a:p>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zh-TW" sz="1600" kern="1200" baseline="0" dirty="0" smtClean="0">
                          <a:solidFill>
                            <a:schemeClr val="tx1">
                              <a:lumMod val="50000"/>
                              <a:lumOff val="50000"/>
                            </a:schemeClr>
                          </a:solidFill>
                          <a:latin typeface="微軟正黑體" pitchFamily="34" charset="-120"/>
                          <a:ea typeface="微軟正黑體" pitchFamily="34" charset="-120"/>
                          <a:cs typeface="+mn-cs"/>
                        </a:rPr>
                        <a:t>(</a:t>
                      </a:r>
                      <a:r>
                        <a:rPr lang="zh-TW" altLang="en-US" sz="1600" kern="1200" baseline="0" dirty="0" smtClean="0">
                          <a:solidFill>
                            <a:schemeClr val="tx1">
                              <a:lumMod val="50000"/>
                              <a:lumOff val="50000"/>
                            </a:schemeClr>
                          </a:solidFill>
                          <a:latin typeface="微軟正黑體" pitchFamily="34" charset="-120"/>
                          <a:ea typeface="微軟正黑體" pitchFamily="34" charset="-120"/>
                          <a:cs typeface="+mn-cs"/>
                        </a:rPr>
                        <a:t>參考流程圖</a:t>
                      </a:r>
                      <a:r>
                        <a:rPr lang="en-US" altLang="zh-TW" sz="1600" kern="1200" baseline="0" dirty="0" smtClean="0">
                          <a:solidFill>
                            <a:schemeClr val="tx1">
                              <a:lumMod val="50000"/>
                              <a:lumOff val="50000"/>
                            </a:schemeClr>
                          </a:solidFill>
                          <a:latin typeface="微軟正黑體" pitchFamily="34" charset="-120"/>
                          <a:ea typeface="微軟正黑體" pitchFamily="34" charset="-120"/>
                          <a:cs typeface="+mn-cs"/>
                          <a:hlinkClick r:id="rId2" action="ppaction://hlinkfile"/>
                        </a:rPr>
                        <a:t>"EMB_MODULE_FLOW.PDF"〔</a:t>
                      </a:r>
                      <a:r>
                        <a:rPr lang="zh-TW" altLang="en-US" sz="1600" kern="1200" baseline="0" dirty="0" smtClean="0">
                          <a:solidFill>
                            <a:schemeClr val="tx1">
                              <a:lumMod val="50000"/>
                              <a:lumOff val="50000"/>
                            </a:schemeClr>
                          </a:solidFill>
                          <a:latin typeface="微軟正黑體" pitchFamily="34" charset="-120"/>
                          <a:ea typeface="微軟正黑體" pitchFamily="34" charset="-120"/>
                          <a:cs typeface="+mn-cs"/>
                          <a:hlinkClick r:id="rId2" action="ppaction://hlinkfile"/>
                        </a:rPr>
                        <a:t>開機</a:t>
                      </a:r>
                      <a:r>
                        <a:rPr lang="en-US" altLang="zh-TW" sz="1600" kern="1200" baseline="0" dirty="0" smtClean="0">
                          <a:solidFill>
                            <a:schemeClr val="tx1">
                              <a:lumMod val="50000"/>
                              <a:lumOff val="50000"/>
                            </a:schemeClr>
                          </a:solidFill>
                          <a:latin typeface="微軟正黑體" pitchFamily="34" charset="-120"/>
                          <a:ea typeface="微軟正黑體" pitchFamily="34" charset="-120"/>
                          <a:cs typeface="+mn-cs"/>
                          <a:hlinkClick r:id="rId2" action="ppaction://hlinkfile"/>
                        </a:rPr>
                        <a:t>〕</a:t>
                      </a:r>
                      <a:r>
                        <a:rPr lang="en-US" altLang="zh-TW" sz="1600" kern="1200" baseline="0" dirty="0" smtClean="0">
                          <a:solidFill>
                            <a:schemeClr val="tx1">
                              <a:lumMod val="50000"/>
                              <a:lumOff val="50000"/>
                            </a:schemeClr>
                          </a:solidFill>
                          <a:latin typeface="微軟正黑體" pitchFamily="34" charset="-120"/>
                          <a:ea typeface="微軟正黑體" pitchFamily="34" charset="-120"/>
                          <a:cs typeface="+mn-cs"/>
                        </a:rPr>
                        <a:t>)</a:t>
                      </a:r>
                    </a:p>
                  </a:txBody>
                  <a:tcPr/>
                </a:tc>
              </a:tr>
              <a:tr h="617205">
                <a:tc>
                  <a:txBody>
                    <a:bodyPr/>
                    <a:lstStyle/>
                    <a:p>
                      <a:r>
                        <a:rPr lang="zh-TW" altLang="en-US" sz="1600" kern="1200" baseline="0" dirty="0" smtClean="0">
                          <a:solidFill>
                            <a:schemeClr val="dk1"/>
                          </a:solidFill>
                          <a:latin typeface="微軟正黑體" pitchFamily="34" charset="-120"/>
                          <a:ea typeface="微軟正黑體" pitchFamily="34" charset="-120"/>
                          <a:cs typeface="+mn-cs"/>
                        </a:rPr>
                        <a:t>斷電記憶</a:t>
                      </a:r>
                    </a:p>
                  </a:txBody>
                  <a:tcPr/>
                </a:tc>
                <a:tc>
                  <a:txBody>
                    <a:bodyPr/>
                    <a:lstStyle/>
                    <a:p>
                      <a:pPr marL="196850" indent="-196850" algn="l" defTabSz="914400" rtl="0" eaLnBrk="1" latinLnBrk="0" hangingPunct="1">
                        <a:buFont typeface="Wingdings" pitchFamily="2" charset="2"/>
                        <a:buChar char="Ø"/>
                      </a:pPr>
                      <a:r>
                        <a:rPr lang="zh-TW" altLang="en-US" sz="1600" kern="1200" dirty="0" smtClean="0">
                          <a:solidFill>
                            <a:schemeClr val="dk1"/>
                          </a:solidFill>
                          <a:latin typeface="微軟正黑體" pitchFamily="34" charset="-120"/>
                          <a:ea typeface="微軟正黑體" pitchFamily="34" charset="-120"/>
                          <a:cs typeface="+mn-cs"/>
                        </a:rPr>
                        <a:t>刺繡模式中，刺繡時會儲存目前的圖層及針跡數，刺繡中斷關閉電源再開啟時，可回最後刺繡位置。</a:t>
                      </a:r>
                      <a:endParaRPr lang="en-US" altLang="zh-TW" sz="1600" kern="1200" dirty="0" smtClean="0">
                        <a:solidFill>
                          <a:schemeClr val="dk1"/>
                        </a:solidFill>
                        <a:latin typeface="微軟正黑體" pitchFamily="34" charset="-120"/>
                        <a:ea typeface="微軟正黑體" pitchFamily="34" charset="-120"/>
                        <a:cs typeface="+mn-cs"/>
                      </a:endParaRPr>
                    </a:p>
                    <a:p>
                      <a:pPr marL="196850" marR="0" indent="-1968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zh-TW" altLang="en-US" sz="1600" kern="1200" baseline="0" dirty="0" smtClean="0">
                          <a:solidFill>
                            <a:schemeClr val="dk1"/>
                          </a:solidFill>
                          <a:latin typeface="微軟正黑體" pitchFamily="34" charset="-120"/>
                          <a:ea typeface="微軟正黑體" pitchFamily="34" charset="-120"/>
                          <a:cs typeface="+mn-cs"/>
                        </a:rPr>
                        <a:t>繡製</a:t>
                      </a:r>
                      <a:r>
                        <a:rPr lang="en-US" altLang="zh-TW" sz="1600" kern="1200" baseline="0" dirty="0" smtClean="0">
                          <a:solidFill>
                            <a:schemeClr val="dk1"/>
                          </a:solidFill>
                          <a:latin typeface="微軟正黑體" pitchFamily="34" charset="-120"/>
                          <a:ea typeface="微軟正黑體" pitchFamily="34" charset="-120"/>
                          <a:cs typeface="+mn-cs"/>
                        </a:rPr>
                        <a:t>USB</a:t>
                      </a:r>
                      <a:r>
                        <a:rPr lang="zh-TW" altLang="en-US" sz="1600" kern="1200" baseline="0" dirty="0" smtClean="0">
                          <a:solidFill>
                            <a:schemeClr val="dk1"/>
                          </a:solidFill>
                          <a:latin typeface="微軟正黑體" pitchFamily="34" charset="-120"/>
                          <a:ea typeface="微軟正黑體" pitchFamily="34" charset="-120"/>
                          <a:cs typeface="+mn-cs"/>
                        </a:rPr>
                        <a:t>模樣時，若斷電後將</a:t>
                      </a:r>
                      <a:r>
                        <a:rPr lang="en-US" altLang="zh-TW" sz="1600" kern="1200" baseline="0" dirty="0" smtClean="0">
                          <a:solidFill>
                            <a:schemeClr val="dk1"/>
                          </a:solidFill>
                          <a:latin typeface="微軟正黑體" pitchFamily="34" charset="-120"/>
                          <a:ea typeface="微軟正黑體" pitchFamily="34" charset="-120"/>
                          <a:cs typeface="+mn-cs"/>
                        </a:rPr>
                        <a:t>USB</a:t>
                      </a:r>
                      <a:r>
                        <a:rPr lang="zh-TW" altLang="en-US" sz="1600" kern="1200" baseline="0" dirty="0" smtClean="0">
                          <a:solidFill>
                            <a:schemeClr val="dk1"/>
                          </a:solidFill>
                          <a:latin typeface="微軟正黑體" pitchFamily="34" charset="-120"/>
                          <a:ea typeface="微軟正黑體" pitchFamily="34" charset="-120"/>
                          <a:cs typeface="+mn-cs"/>
                        </a:rPr>
                        <a:t>拔除，再開啟電源，依然會記憶其模樣及上次刺繡最後位置。	</a:t>
                      </a:r>
                    </a:p>
                  </a:txBody>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刺繡基本功能</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4</a:t>
            </a:fld>
            <a:endParaRPr lang="zh-TW" altLang="en-US" dirty="0"/>
          </a:p>
        </p:txBody>
      </p:sp>
      <p:graphicFrame>
        <p:nvGraphicFramePr>
          <p:cNvPr id="4" name="表格 3"/>
          <p:cNvGraphicFramePr>
            <a:graphicFrameLocks noGrp="1"/>
          </p:cNvGraphicFramePr>
          <p:nvPr/>
        </p:nvGraphicFramePr>
        <p:xfrm>
          <a:off x="470574" y="1340768"/>
          <a:ext cx="9001000" cy="3510094"/>
        </p:xfrm>
        <a:graphic>
          <a:graphicData uri="http://schemas.openxmlformats.org/drawingml/2006/table">
            <a:tbl>
              <a:tblPr firstRow="1" bandRow="1">
                <a:tableStyleId>{7DF18680-E054-41AD-8BC1-D1AEF772440D}</a:tableStyleId>
              </a:tblPr>
              <a:tblGrid>
                <a:gridCol w="1242066"/>
                <a:gridCol w="7758934"/>
              </a:tblGrid>
              <a:tr h="401134">
                <a:tc>
                  <a:txBody>
                    <a:bodyPr/>
                    <a:lstStyle/>
                    <a:p>
                      <a:pPr algn="ctr"/>
                      <a:r>
                        <a:rPr lang="zh-TW" altLang="en-US" sz="1600" dirty="0" smtClean="0">
                          <a:latin typeface="微軟正黑體" pitchFamily="34" charset="-120"/>
                          <a:ea typeface="微軟正黑體" pitchFamily="34" charset="-120"/>
                        </a:rPr>
                        <a:t>功能</a:t>
                      </a:r>
                      <a:endParaRPr lang="zh-TW" altLang="en-US" sz="1600" dirty="0">
                        <a:latin typeface="微軟正黑體" pitchFamily="34" charset="-120"/>
                        <a:ea typeface="微軟正黑體" pitchFamily="34" charset="-120"/>
                      </a:endParaRPr>
                    </a:p>
                  </a:txBody>
                  <a:tcPr/>
                </a:tc>
                <a:tc>
                  <a:txBody>
                    <a:bodyPr/>
                    <a:lstStyle/>
                    <a:p>
                      <a:pPr algn="ctr"/>
                      <a:r>
                        <a:rPr lang="zh-TW" altLang="en-US" sz="1600" dirty="0" smtClean="0">
                          <a:latin typeface="微軟正黑體" pitchFamily="34" charset="-120"/>
                          <a:ea typeface="微軟正黑體" pitchFamily="34" charset="-120"/>
                        </a:rPr>
                        <a:t>操作定義</a:t>
                      </a:r>
                      <a:endParaRPr lang="zh-TW" altLang="en-US" sz="1600" dirty="0">
                        <a:latin typeface="微軟正黑體" pitchFamily="34" charset="-120"/>
                        <a:ea typeface="微軟正黑體" pitchFamily="34" charset="-120"/>
                      </a:endParaRPr>
                    </a:p>
                  </a:txBody>
                  <a:tcPr/>
                </a:tc>
              </a:tr>
              <a:tr h="617205">
                <a:tc>
                  <a:txBody>
                    <a:bodyPr/>
                    <a:lstStyle/>
                    <a:p>
                      <a:r>
                        <a:rPr lang="zh-TW" altLang="en-US" sz="1600" kern="1200" baseline="0" dirty="0" smtClean="0">
                          <a:solidFill>
                            <a:schemeClr val="dk1"/>
                          </a:solidFill>
                          <a:latin typeface="微軟正黑體" pitchFamily="34" charset="-120"/>
                          <a:ea typeface="微軟正黑體" pitchFamily="34" charset="-120"/>
                          <a:cs typeface="+mn-cs"/>
                        </a:rPr>
                        <a:t>刺繡單元</a:t>
                      </a:r>
                    </a:p>
                  </a:txBody>
                  <a:tcPr/>
                </a:tc>
                <a:tc>
                  <a:txBody>
                    <a:bodyPr/>
                    <a:lstStyle/>
                    <a:p>
                      <a:pPr marL="196850" indent="-196850" algn="l" defTabSz="914400" rtl="0" eaLnBrk="1" latinLnBrk="0" hangingPunct="1">
                        <a:buFont typeface="Wingdings" pitchFamily="2" charset="2"/>
                        <a:buChar char="Ø"/>
                      </a:pPr>
                      <a:r>
                        <a:rPr lang="zh-TW" altLang="en-US" sz="1600" kern="1200" dirty="0" smtClean="0">
                          <a:solidFill>
                            <a:schemeClr val="dk1"/>
                          </a:solidFill>
                          <a:latin typeface="微軟正黑體" pitchFamily="34" charset="-120"/>
                          <a:ea typeface="微軟正黑體" pitchFamily="34" charset="-120"/>
                          <a:cs typeface="+mn-cs"/>
                        </a:rPr>
                        <a:t>未開機狀態裝入或拔除刺繡單元，開機時依「開啟電源」規範執行開機程序。</a:t>
                      </a:r>
                      <a:endParaRPr lang="en-US" altLang="zh-TW" sz="1600" kern="1200" dirty="0" smtClean="0">
                        <a:solidFill>
                          <a:schemeClr val="dk1"/>
                        </a:solidFill>
                        <a:latin typeface="微軟正黑體" pitchFamily="34" charset="-120"/>
                        <a:ea typeface="微軟正黑體" pitchFamily="34" charset="-120"/>
                        <a:cs typeface="+mn-cs"/>
                      </a:endParaRPr>
                    </a:p>
                    <a:p>
                      <a:pPr marL="196850" indent="-196850" algn="l" defTabSz="914400" rtl="0" eaLnBrk="1" latinLnBrk="0" hangingPunct="1">
                        <a:buFont typeface="Wingdings" pitchFamily="2" charset="2"/>
                        <a:buChar char="Ø"/>
                      </a:pPr>
                      <a:r>
                        <a:rPr lang="zh-TW" altLang="en-US" sz="1600" kern="1200" dirty="0" smtClean="0">
                          <a:solidFill>
                            <a:schemeClr val="dk1"/>
                          </a:solidFill>
                          <a:latin typeface="微軟正黑體" pitchFamily="34" charset="-120"/>
                          <a:ea typeface="微軟正黑體" pitchFamily="34" charset="-120"/>
                          <a:cs typeface="+mn-cs"/>
                        </a:rPr>
                        <a:t>已開機狀態下，裝入或移除刺繡單元， </a:t>
                      </a:r>
                      <a:r>
                        <a:rPr lang="zh-TW" altLang="en-US" sz="1600" u="sng" kern="1200" dirty="0" smtClean="0">
                          <a:solidFill>
                            <a:schemeClr val="dk1"/>
                          </a:solidFill>
                          <a:latin typeface="微軟正黑體" pitchFamily="34" charset="-120"/>
                          <a:ea typeface="微軟正黑體" pitchFamily="34" charset="-120"/>
                          <a:cs typeface="+mn-cs"/>
                        </a:rPr>
                        <a:t>顯示是否切換模式之提示訊息</a:t>
                      </a:r>
                      <a:r>
                        <a:rPr lang="zh-TW" altLang="en-US" sz="1600" kern="1200" dirty="0" smtClean="0">
                          <a:solidFill>
                            <a:schemeClr val="dk1"/>
                          </a:solidFill>
                          <a:latin typeface="微軟正黑體" pitchFamily="34" charset="-120"/>
                          <a:ea typeface="微軟正黑體" pitchFamily="34" charset="-120"/>
                          <a:cs typeface="+mn-cs"/>
                        </a:rPr>
                        <a:t>，點選確認切換模式，點選取消維持原模式。若是切換至刺繡模式，會再顯示「確認未拉下後送壓腳」提示訊息。</a:t>
                      </a:r>
                      <a:endParaRPr lang="en-US" altLang="zh-TW" sz="1600" kern="1200" dirty="0" smtClean="0">
                        <a:solidFill>
                          <a:schemeClr val="dk1"/>
                        </a:solidFill>
                        <a:latin typeface="微軟正黑體" pitchFamily="34" charset="-120"/>
                        <a:ea typeface="微軟正黑體" pitchFamily="34" charset="-120"/>
                        <a:cs typeface="+mn-cs"/>
                      </a:endParaRPr>
                    </a:p>
                    <a:p>
                      <a:pPr marL="196850" indent="-196850" algn="l" defTabSz="914400" rtl="0" eaLnBrk="1" latinLnBrk="0" hangingPunct="1">
                        <a:buFont typeface="Wingdings" pitchFamily="2" charset="2"/>
                        <a:buChar char="Ø"/>
                      </a:pPr>
                      <a:r>
                        <a:rPr lang="zh-TW" altLang="en-US" sz="1600" kern="1200" dirty="0" smtClean="0">
                          <a:solidFill>
                            <a:schemeClr val="dk1"/>
                          </a:solidFill>
                          <a:latin typeface="微軟正黑體" pitchFamily="34" charset="-120"/>
                          <a:ea typeface="微軟正黑體" pitchFamily="34" charset="-120"/>
                          <a:cs typeface="+mn-cs"/>
                        </a:rPr>
                        <a:t>縫紉模式在啟動馬達時如偵測未拔除刺繡單元，顯示移除刺繡單元警告畫面。</a:t>
                      </a:r>
                      <a:endParaRPr lang="en-US" altLang="zh-TW" sz="1600" kern="1200" dirty="0" smtClean="0">
                        <a:solidFill>
                          <a:schemeClr val="dk1"/>
                        </a:solidFill>
                        <a:latin typeface="微軟正黑體" pitchFamily="34" charset="-120"/>
                        <a:ea typeface="微軟正黑體" pitchFamily="34" charset="-120"/>
                        <a:cs typeface="+mn-cs"/>
                      </a:endParaRPr>
                    </a:p>
                    <a:p>
                      <a:pPr marL="196850" indent="-196850" algn="l" defTabSz="914400" rtl="0" eaLnBrk="1" latinLnBrk="0" hangingPunct="1">
                        <a:buFont typeface="Wingdings" pitchFamily="2" charset="2"/>
                        <a:buChar char="Ø"/>
                      </a:pPr>
                      <a:r>
                        <a:rPr lang="zh-TW" altLang="en-US" sz="1600" kern="1200" dirty="0" smtClean="0">
                          <a:solidFill>
                            <a:schemeClr val="dk1"/>
                          </a:solidFill>
                          <a:latin typeface="微軟正黑體" pitchFamily="34" charset="-120"/>
                          <a:ea typeface="微軟正黑體" pitchFamily="34" charset="-120"/>
                          <a:cs typeface="+mn-cs"/>
                        </a:rPr>
                        <a:t>刺繡模式在進入「</a:t>
                      </a:r>
                      <a:r>
                        <a:rPr lang="en-US" altLang="zh-TW" sz="1600" kern="1200" dirty="0" smtClean="0">
                          <a:solidFill>
                            <a:schemeClr val="dk1"/>
                          </a:solidFill>
                          <a:latin typeface="微軟正黑體" pitchFamily="34" charset="-120"/>
                          <a:ea typeface="微軟正黑體" pitchFamily="34" charset="-120"/>
                          <a:cs typeface="+mn-cs"/>
                        </a:rPr>
                        <a:t>E314</a:t>
                      </a:r>
                      <a:r>
                        <a:rPr lang="zh-TW" altLang="en-US" sz="1600" kern="1200" dirty="0" smtClean="0">
                          <a:solidFill>
                            <a:schemeClr val="dk1"/>
                          </a:solidFill>
                          <a:latin typeface="微軟正黑體" pitchFamily="34" charset="-120"/>
                          <a:ea typeface="微軟正黑體" pitchFamily="34" charset="-120"/>
                          <a:cs typeface="+mn-cs"/>
                        </a:rPr>
                        <a:t>檢查模樣尺寸」或「</a:t>
                      </a:r>
                      <a:r>
                        <a:rPr lang="en-US" altLang="zh-TW" sz="1600" kern="1200" dirty="0" smtClean="0">
                          <a:solidFill>
                            <a:schemeClr val="dk1"/>
                          </a:solidFill>
                          <a:latin typeface="微軟正黑體" pitchFamily="34" charset="-120"/>
                          <a:ea typeface="微軟正黑體" pitchFamily="34" charset="-120"/>
                          <a:cs typeface="+mn-cs"/>
                        </a:rPr>
                        <a:t>E5</a:t>
                      </a:r>
                      <a:r>
                        <a:rPr lang="zh-TW" altLang="en-US" sz="1600" kern="1200" dirty="0" smtClean="0">
                          <a:solidFill>
                            <a:schemeClr val="dk1"/>
                          </a:solidFill>
                          <a:latin typeface="微軟正黑體" pitchFamily="34" charset="-120"/>
                          <a:ea typeface="微軟正黑體" pitchFamily="34" charset="-120"/>
                          <a:cs typeface="+mn-cs"/>
                        </a:rPr>
                        <a:t>刺繡準備」畫面時，如偵測未裝入刺繡單元，顯示安裝刺繡單元警告畫面。</a:t>
                      </a:r>
                    </a:p>
                  </a:txBody>
                  <a:tcPr/>
                </a:tc>
              </a:tr>
              <a:tr h="617205">
                <a:tc>
                  <a:txBody>
                    <a:bodyPr/>
                    <a:lstStyle/>
                    <a:p>
                      <a:pPr algn="l"/>
                      <a:r>
                        <a:rPr lang="zh-TW" altLang="en-US" sz="1600" dirty="0" smtClean="0">
                          <a:latin typeface="微軟正黑體" pitchFamily="34" charset="-120"/>
                          <a:ea typeface="微軟正黑體" pitchFamily="34" charset="-120"/>
                        </a:rPr>
                        <a:t>刺繡框偵測</a:t>
                      </a:r>
                      <a:endParaRPr lang="zh-TW" altLang="en-US" sz="1600" dirty="0">
                        <a:latin typeface="微軟正黑體" pitchFamily="34" charset="-120"/>
                        <a:ea typeface="微軟正黑體" pitchFamily="34" charset="-120"/>
                      </a:endParaRPr>
                    </a:p>
                  </a:txBody>
                  <a:tcPr/>
                </a:tc>
                <a:tc>
                  <a:txBody>
                    <a:bodyPr/>
                    <a:lstStyle/>
                    <a:p>
                      <a:pPr marL="196850" indent="-196850" algn="l" defTabSz="914400" rtl="0" eaLnBrk="1" latinLnBrk="0" hangingPunct="1">
                        <a:buFont typeface="Wingdings" pitchFamily="2" charset="2"/>
                        <a:buChar char="Ø"/>
                      </a:pPr>
                      <a:r>
                        <a:rPr lang="zh-TW" altLang="en-US" sz="1600" kern="1200" dirty="0" smtClean="0">
                          <a:solidFill>
                            <a:schemeClr val="dk1"/>
                          </a:solidFill>
                          <a:latin typeface="微軟正黑體" pitchFamily="34" charset="-120"/>
                          <a:ea typeface="微軟正黑體" pitchFamily="34" charset="-120"/>
                          <a:cs typeface="+mn-cs"/>
                        </a:rPr>
                        <a:t>自動偵測安裝的刺繡框尺寸，並顯示在預覽畫面。</a:t>
                      </a:r>
                    </a:p>
                    <a:p>
                      <a:pPr marL="196850" indent="-196850" algn="l" defTabSz="914400" rtl="0" eaLnBrk="1" latinLnBrk="0" hangingPunct="1">
                        <a:buFont typeface="Wingdings" pitchFamily="2" charset="2"/>
                        <a:buChar char="Ø"/>
                      </a:pPr>
                      <a:r>
                        <a:rPr lang="zh-TW" altLang="en-US" sz="1600" kern="1200" dirty="0" smtClean="0">
                          <a:solidFill>
                            <a:schemeClr val="dk1"/>
                          </a:solidFill>
                          <a:latin typeface="微軟正黑體" pitchFamily="34" charset="-120"/>
                          <a:ea typeface="微軟正黑體" pitchFamily="34" charset="-120"/>
                          <a:cs typeface="+mn-cs"/>
                        </a:rPr>
                        <a:t>刺繡單元已歸零且安裝刺繡框後，在刺繡編輯狀態及刺繡準備狀態若變更定位點位置或調整刺繡圖位置，刺繡框會同步移動。</a:t>
                      </a:r>
                    </a:p>
                    <a:p>
                      <a:pPr marL="196850" indent="-196850" algn="l" defTabSz="914400" rtl="0" eaLnBrk="1" latinLnBrk="0" hangingPunct="1">
                        <a:buFont typeface="Wingdings" pitchFamily="2" charset="2"/>
                        <a:buChar char="Ø"/>
                      </a:pPr>
                      <a:r>
                        <a:rPr lang="zh-TW" altLang="en-US" sz="1600" kern="1200" dirty="0" smtClean="0">
                          <a:solidFill>
                            <a:schemeClr val="dk1"/>
                          </a:solidFill>
                          <a:latin typeface="微軟正黑體" pitchFamily="34" charset="-120"/>
                          <a:ea typeface="微軟正黑體" pitchFamily="34" charset="-120"/>
                          <a:cs typeface="+mn-cs"/>
                        </a:rPr>
                        <a:t>需使用者安裝或移除刺繡框時，大框及中框會先移到中央，小框移到右上角位置，以利將刺繡框安裝或移除。</a:t>
                      </a:r>
                      <a:endParaRPr lang="en-US" altLang="zh-TW" sz="1600" kern="1200" dirty="0" smtClean="0">
                        <a:solidFill>
                          <a:schemeClr val="dk1"/>
                        </a:solidFill>
                        <a:latin typeface="微軟正黑體" pitchFamily="34" charset="-120"/>
                        <a:ea typeface="微軟正黑體" pitchFamily="34" charset="-120"/>
                        <a:cs typeface="+mn-cs"/>
                      </a:endParaRPr>
                    </a:p>
                  </a:txBody>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實體按鍵操作定義</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5</a:t>
            </a:fld>
            <a:endParaRPr lang="zh-TW" altLang="en-US" dirty="0"/>
          </a:p>
        </p:txBody>
      </p:sp>
      <p:graphicFrame>
        <p:nvGraphicFramePr>
          <p:cNvPr id="4" name="表格 3"/>
          <p:cNvGraphicFramePr>
            <a:graphicFrameLocks noGrp="1"/>
          </p:cNvGraphicFramePr>
          <p:nvPr/>
        </p:nvGraphicFramePr>
        <p:xfrm>
          <a:off x="470574" y="1405590"/>
          <a:ext cx="9001000" cy="2328979"/>
        </p:xfrm>
        <a:graphic>
          <a:graphicData uri="http://schemas.openxmlformats.org/drawingml/2006/table">
            <a:tbl>
              <a:tblPr firstRow="1" bandRow="1">
                <a:tableStyleId>{7DF18680-E054-41AD-8BC1-D1AEF772440D}</a:tableStyleId>
              </a:tblPr>
              <a:tblGrid>
                <a:gridCol w="1530098"/>
                <a:gridCol w="7470902"/>
              </a:tblGrid>
              <a:tr h="401134">
                <a:tc>
                  <a:txBody>
                    <a:bodyPr/>
                    <a:lstStyle/>
                    <a:p>
                      <a:pPr algn="ctr"/>
                      <a:r>
                        <a:rPr lang="zh-TW" altLang="en-US" dirty="0" smtClean="0">
                          <a:latin typeface="微軟正黑體" pitchFamily="34" charset="-120"/>
                          <a:ea typeface="微軟正黑體" pitchFamily="34" charset="-120"/>
                        </a:rPr>
                        <a:t>按鍵</a:t>
                      </a:r>
                      <a:endParaRPr lang="zh-TW" altLang="en-US" dirty="0">
                        <a:latin typeface="微軟正黑體" pitchFamily="34" charset="-120"/>
                        <a:ea typeface="微軟正黑體" pitchFamily="34" charset="-120"/>
                      </a:endParaRPr>
                    </a:p>
                  </a:txBody>
                  <a:tcPr/>
                </a:tc>
                <a:tc>
                  <a:txBody>
                    <a:bodyPr/>
                    <a:lstStyle/>
                    <a:p>
                      <a:pPr algn="ctr"/>
                      <a:r>
                        <a:rPr lang="zh-TW" altLang="en-US" dirty="0" smtClean="0">
                          <a:latin typeface="微軟正黑體" pitchFamily="34" charset="-120"/>
                          <a:ea typeface="微軟正黑體" pitchFamily="34" charset="-120"/>
                        </a:rPr>
                        <a:t>操作定義</a:t>
                      </a:r>
                      <a:endParaRPr lang="zh-TW" altLang="en-US" dirty="0">
                        <a:latin typeface="微軟正黑體" pitchFamily="34" charset="-120"/>
                        <a:ea typeface="微軟正黑體" pitchFamily="34" charset="-120"/>
                      </a:endParaRPr>
                    </a:p>
                  </a:txBody>
                  <a:tcPr/>
                </a:tc>
              </a:tr>
              <a:tr h="617205">
                <a:tc>
                  <a:txBody>
                    <a:bodyPr/>
                    <a:lstStyle/>
                    <a:p>
                      <a:pPr algn="l"/>
                      <a:r>
                        <a:rPr lang="zh-TW" altLang="en-US" sz="1600" dirty="0" smtClean="0">
                          <a:latin typeface="微軟正黑體" pitchFamily="34" charset="-120"/>
                          <a:ea typeface="微軟正黑體" pitchFamily="34" charset="-120"/>
                        </a:rPr>
                        <a:t>開始 </a:t>
                      </a:r>
                      <a:r>
                        <a:rPr lang="en-US" altLang="zh-TW" sz="1600" dirty="0" smtClean="0">
                          <a:latin typeface="微軟正黑體" pitchFamily="34" charset="-120"/>
                          <a:ea typeface="微軟正黑體" pitchFamily="34" charset="-120"/>
                        </a:rPr>
                        <a:t>/ </a:t>
                      </a:r>
                      <a:r>
                        <a:rPr lang="zh-TW" altLang="en-US" sz="1600" dirty="0" smtClean="0">
                          <a:latin typeface="微軟正黑體" pitchFamily="34" charset="-120"/>
                          <a:ea typeface="微軟正黑體" pitchFamily="34" charset="-120"/>
                        </a:rPr>
                        <a:t>停止</a:t>
                      </a:r>
                      <a:endParaRPr lang="en-US" altLang="zh-TW" sz="1600" dirty="0" smtClean="0">
                        <a:latin typeface="微軟正黑體" pitchFamily="34" charset="-120"/>
                        <a:ea typeface="微軟正黑體" pitchFamily="34" charset="-120"/>
                      </a:endParaRPr>
                    </a:p>
                    <a:p>
                      <a:pPr algn="l"/>
                      <a:endParaRPr lang="zh-TW" altLang="en-US" sz="1600" dirty="0">
                        <a:latin typeface="微軟正黑體" pitchFamily="34" charset="-120"/>
                        <a:ea typeface="微軟正黑體" pitchFamily="34" charset="-120"/>
                      </a:endParaRPr>
                    </a:p>
                  </a:txBody>
                  <a:tcPr/>
                </a:tc>
                <a:tc>
                  <a:txBody>
                    <a:bodyPr/>
                    <a:lstStyle/>
                    <a:p>
                      <a:pPr marL="196850" indent="-196850" algn="l" defTabSz="914400" rtl="0" eaLnBrk="1" latinLnBrk="0" hangingPunct="1">
                        <a:buFont typeface="Wingdings" pitchFamily="2" charset="2"/>
                        <a:buChar char="Ø"/>
                      </a:pPr>
                      <a:r>
                        <a:rPr lang="zh-TW" altLang="en-US" sz="1600" kern="1200" dirty="0" smtClean="0">
                          <a:solidFill>
                            <a:schemeClr val="dk1"/>
                          </a:solidFill>
                          <a:latin typeface="微軟正黑體" pitchFamily="34" charset="-120"/>
                          <a:ea typeface="微軟正黑體" pitchFamily="34" charset="-120"/>
                          <a:cs typeface="+mn-cs"/>
                        </a:rPr>
                        <a:t>馬達靜止時：</a:t>
                      </a:r>
                      <a:r>
                        <a:rPr lang="en-US" altLang="zh-TW" sz="1600" kern="1200" dirty="0" smtClean="0">
                          <a:solidFill>
                            <a:schemeClr val="dk1"/>
                          </a:solidFill>
                          <a:latin typeface="微軟正黑體" pitchFamily="34" charset="-120"/>
                          <a:ea typeface="微軟正黑體" pitchFamily="34" charset="-120"/>
                          <a:cs typeface="+mn-cs"/>
                        </a:rPr>
                        <a:t/>
                      </a:r>
                      <a:br>
                        <a:rPr lang="en-US" altLang="zh-TW" sz="1600" kern="1200" dirty="0" smtClean="0">
                          <a:solidFill>
                            <a:schemeClr val="dk1"/>
                          </a:solidFill>
                          <a:latin typeface="微軟正黑體" pitchFamily="34" charset="-120"/>
                          <a:ea typeface="微軟正黑體" pitchFamily="34" charset="-120"/>
                          <a:cs typeface="+mn-cs"/>
                        </a:rPr>
                      </a:br>
                      <a:r>
                        <a:rPr lang="zh-TW" altLang="en-US" sz="1600" kern="1200" dirty="0" smtClean="0">
                          <a:solidFill>
                            <a:schemeClr val="dk1"/>
                          </a:solidFill>
                          <a:latin typeface="微軟正黑體" pitchFamily="34" charset="-120"/>
                          <a:ea typeface="微軟正黑體" pitchFamily="34" charset="-120"/>
                          <a:cs typeface="+mn-cs"/>
                        </a:rPr>
                        <a:t>按一下即降下壓布腳後啟動馬達。</a:t>
                      </a:r>
                    </a:p>
                    <a:p>
                      <a:pPr marL="196850" indent="-196850" algn="l" defTabSz="914400" rtl="0" eaLnBrk="1" latinLnBrk="0" hangingPunct="1">
                        <a:buFont typeface="Wingdings" pitchFamily="2" charset="2"/>
                        <a:buChar char="Ø"/>
                      </a:pPr>
                      <a:r>
                        <a:rPr lang="zh-TW" altLang="en-US" sz="1600" kern="1200" dirty="0" smtClean="0">
                          <a:solidFill>
                            <a:schemeClr val="dk1"/>
                          </a:solidFill>
                          <a:latin typeface="微軟正黑體" pitchFamily="34" charset="-120"/>
                          <a:ea typeface="微軟正黑體" pitchFamily="34" charset="-120"/>
                          <a:cs typeface="+mn-cs"/>
                        </a:rPr>
                        <a:t>馬達運轉時：</a:t>
                      </a:r>
                      <a:r>
                        <a:rPr lang="en-US" altLang="zh-TW" sz="1600" kern="1200" dirty="0" smtClean="0">
                          <a:solidFill>
                            <a:schemeClr val="dk1"/>
                          </a:solidFill>
                          <a:latin typeface="微軟正黑體" pitchFamily="34" charset="-120"/>
                          <a:ea typeface="微軟正黑體" pitchFamily="34" charset="-120"/>
                          <a:cs typeface="+mn-cs"/>
                        </a:rPr>
                        <a:t/>
                      </a:r>
                      <a:br>
                        <a:rPr lang="en-US" altLang="zh-TW" sz="1600" kern="1200" dirty="0" smtClean="0">
                          <a:solidFill>
                            <a:schemeClr val="dk1"/>
                          </a:solidFill>
                          <a:latin typeface="微軟正黑體" pitchFamily="34" charset="-120"/>
                          <a:ea typeface="微軟正黑體" pitchFamily="34" charset="-120"/>
                          <a:cs typeface="+mn-cs"/>
                        </a:rPr>
                      </a:br>
                      <a:r>
                        <a:rPr lang="zh-TW" altLang="en-US" sz="1600" kern="1200" dirty="0" smtClean="0">
                          <a:solidFill>
                            <a:schemeClr val="dk1"/>
                          </a:solidFill>
                          <a:latin typeface="微軟正黑體" pitchFamily="34" charset="-120"/>
                          <a:ea typeface="微軟正黑體" pitchFamily="34" charset="-120"/>
                          <a:cs typeface="+mn-cs"/>
                        </a:rPr>
                        <a:t>馬達停止，針位上移。</a:t>
                      </a:r>
                      <a:endParaRPr lang="en-US" altLang="zh-TW" sz="1600" kern="1200" dirty="0" smtClean="0">
                        <a:solidFill>
                          <a:schemeClr val="dk1"/>
                        </a:solidFill>
                        <a:latin typeface="微軟正黑體" pitchFamily="34" charset="-120"/>
                        <a:ea typeface="微軟正黑體" pitchFamily="34" charset="-120"/>
                        <a:cs typeface="+mn-cs"/>
                      </a:endParaRPr>
                    </a:p>
                    <a:p>
                      <a:pPr marL="196850" marR="0" indent="-1968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altLang="zh-TW" sz="1600" kern="1200" dirty="0" smtClean="0">
                          <a:solidFill>
                            <a:schemeClr val="dk1"/>
                          </a:solidFill>
                          <a:latin typeface="微軟正黑體" pitchFamily="34" charset="-120"/>
                          <a:ea typeface="微軟正黑體" pitchFamily="34" charset="-120"/>
                          <a:cs typeface="+mn-cs"/>
                        </a:rPr>
                        <a:t>LED</a:t>
                      </a:r>
                      <a:r>
                        <a:rPr lang="zh-TW" altLang="en-US" sz="1600" kern="1200" dirty="0" smtClean="0">
                          <a:solidFill>
                            <a:schemeClr val="dk1"/>
                          </a:solidFill>
                          <a:latin typeface="微軟正黑體" pitchFamily="34" charset="-120"/>
                          <a:ea typeface="微軟正黑體" pitchFamily="34" charset="-120"/>
                          <a:cs typeface="+mn-cs"/>
                        </a:rPr>
                        <a:t>燈顯示狀態：編輯，亮紅燈；刺繡準備，綠燈閃爍；刺繡中，燈滅。</a:t>
                      </a:r>
                    </a:p>
                  </a:txBody>
                  <a:tcPr/>
                </a:tc>
              </a:tr>
              <a:tr h="6172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smtClean="0">
                          <a:solidFill>
                            <a:schemeClr val="accent3">
                              <a:lumMod val="75000"/>
                            </a:schemeClr>
                          </a:solidFill>
                          <a:latin typeface="微軟正黑體" pitchFamily="34" charset="-120"/>
                          <a:ea typeface="微軟正黑體" pitchFamily="34" charset="-120"/>
                          <a:cs typeface="+mn-cs"/>
                        </a:rPr>
                        <a:t>針上</a:t>
                      </a:r>
                      <a:r>
                        <a:rPr lang="en-US" altLang="zh-TW" sz="1600" kern="1200" dirty="0" smtClean="0">
                          <a:solidFill>
                            <a:schemeClr val="accent3">
                              <a:lumMod val="75000"/>
                            </a:schemeClr>
                          </a:solidFill>
                          <a:latin typeface="微軟正黑體" pitchFamily="34" charset="-120"/>
                          <a:ea typeface="微軟正黑體" pitchFamily="34" charset="-120"/>
                          <a:cs typeface="+mn-cs"/>
                        </a:rPr>
                        <a:t> / </a:t>
                      </a:r>
                      <a:r>
                        <a:rPr lang="zh-TW" altLang="en-US" sz="1600" kern="1200" dirty="0" smtClean="0">
                          <a:solidFill>
                            <a:schemeClr val="accent3">
                              <a:lumMod val="75000"/>
                            </a:schemeClr>
                          </a:solidFill>
                          <a:latin typeface="微軟正黑體" pitchFamily="34" charset="-120"/>
                          <a:ea typeface="微軟正黑體" pitchFamily="34" charset="-120"/>
                          <a:cs typeface="+mn-cs"/>
                        </a:rPr>
                        <a:t>下</a:t>
                      </a:r>
                    </a:p>
                  </a:txBody>
                  <a:tcPr/>
                </a:tc>
                <a:tc>
                  <a:txBody>
                    <a:bodyPr/>
                    <a:lstStyle/>
                    <a:p>
                      <a:pPr marL="196850" indent="-196850" algn="l" defTabSz="914400" rtl="0" eaLnBrk="1" latinLnBrk="0" hangingPunct="1">
                        <a:buFont typeface="Wingdings" pitchFamily="2" charset="2"/>
                        <a:buChar char="Ø"/>
                      </a:pPr>
                      <a:r>
                        <a:rPr lang="zh-TW" altLang="en-US" sz="1600" kern="1200" dirty="0" smtClean="0">
                          <a:solidFill>
                            <a:schemeClr val="dk1"/>
                          </a:solidFill>
                          <a:latin typeface="微軟正黑體" pitchFamily="34" charset="-120"/>
                          <a:ea typeface="微軟正黑體" pitchFamily="34" charset="-120"/>
                          <a:cs typeface="+mn-cs"/>
                        </a:rPr>
                        <a:t>馬達靜止時，按下此鍵在原地縫</a:t>
                      </a:r>
                      <a:r>
                        <a:rPr lang="en-US" altLang="zh-TW" sz="1600" kern="1200" dirty="0" smtClean="0">
                          <a:solidFill>
                            <a:schemeClr val="dk1"/>
                          </a:solidFill>
                          <a:latin typeface="微軟正黑體" pitchFamily="34" charset="-120"/>
                          <a:ea typeface="微軟正黑體" pitchFamily="34" charset="-120"/>
                          <a:cs typeface="+mn-cs"/>
                        </a:rPr>
                        <a:t>1</a:t>
                      </a:r>
                      <a:r>
                        <a:rPr lang="zh-TW" altLang="en-US" sz="1600" kern="1200" dirty="0" smtClean="0">
                          <a:solidFill>
                            <a:schemeClr val="dk1"/>
                          </a:solidFill>
                          <a:latin typeface="微軟正黑體" pitchFamily="34" charset="-120"/>
                          <a:ea typeface="微軟正黑體" pitchFamily="34" charset="-120"/>
                          <a:cs typeface="+mn-cs"/>
                        </a:rPr>
                        <a:t>針後，移至上針位，刺繡中不增加針數。</a:t>
                      </a:r>
                    </a:p>
                  </a:txBody>
                  <a:tcPr/>
                </a:tc>
              </a:tr>
            </a:tbl>
          </a:graphicData>
        </a:graphic>
      </p:graphicFrame>
      <p:pic>
        <p:nvPicPr>
          <p:cNvPr id="50177" name="Picture 1"/>
          <p:cNvPicPr>
            <a:picLocks noChangeAspect="1" noChangeArrowheads="1"/>
          </p:cNvPicPr>
          <p:nvPr/>
        </p:nvPicPr>
        <p:blipFill>
          <a:blip r:embed="rId2" cstate="screen"/>
          <a:srcRect/>
          <a:stretch>
            <a:fillRect/>
          </a:stretch>
        </p:blipFill>
        <p:spPr bwMode="auto">
          <a:xfrm>
            <a:off x="848544" y="2276872"/>
            <a:ext cx="432000" cy="365539"/>
          </a:xfrm>
          <a:prstGeom prst="rect">
            <a:avLst/>
          </a:prstGeom>
          <a:noFill/>
          <a:ln w="9525">
            <a:noFill/>
            <a:miter lim="800000"/>
            <a:headEnd/>
            <a:tailEnd/>
          </a:ln>
        </p:spPr>
      </p:pic>
      <p:pic>
        <p:nvPicPr>
          <p:cNvPr id="6" name="Picture 2"/>
          <p:cNvPicPr>
            <a:picLocks noChangeAspect="1" noChangeArrowheads="1"/>
          </p:cNvPicPr>
          <p:nvPr/>
        </p:nvPicPr>
        <p:blipFill>
          <a:blip r:embed="rId3" cstate="screen"/>
          <a:srcRect/>
          <a:stretch>
            <a:fillRect/>
          </a:stretch>
        </p:blipFill>
        <p:spPr bwMode="auto">
          <a:xfrm>
            <a:off x="704528" y="3429000"/>
            <a:ext cx="540000" cy="2978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print"/>
          <a:srcRect t="22415" r="51833"/>
          <a:stretch>
            <a:fillRect/>
          </a:stretch>
        </p:blipFill>
        <p:spPr bwMode="auto">
          <a:xfrm>
            <a:off x="344199" y="1628800"/>
            <a:ext cx="3912486" cy="2133881"/>
          </a:xfrm>
          <a:prstGeom prst="rect">
            <a:avLst/>
          </a:prstGeom>
          <a:noFill/>
          <a:ln w="9525">
            <a:noFill/>
            <a:miter lim="800000"/>
            <a:headEnd/>
            <a:tailEnd/>
          </a:ln>
        </p:spPr>
      </p:pic>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刺繡介面─選擇、組合刺繡圖案</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6</a:t>
            </a:fld>
            <a:endParaRPr lang="zh-TW" altLang="en-US" dirty="0"/>
          </a:p>
        </p:txBody>
      </p:sp>
      <p:pic>
        <p:nvPicPr>
          <p:cNvPr id="11" name="圖片 10" descr="f.png"/>
          <p:cNvPicPr>
            <a:picLocks noChangeAspect="1"/>
          </p:cNvPicPr>
          <p:nvPr/>
        </p:nvPicPr>
        <p:blipFill>
          <a:blip r:embed="rId3" cstate="print"/>
          <a:stretch>
            <a:fillRect/>
          </a:stretch>
        </p:blipFill>
        <p:spPr>
          <a:xfrm>
            <a:off x="3512552" y="2060848"/>
            <a:ext cx="152235" cy="197364"/>
          </a:xfrm>
          <a:prstGeom prst="rect">
            <a:avLst/>
          </a:prstGeom>
        </p:spPr>
      </p:pic>
      <p:sp>
        <p:nvSpPr>
          <p:cNvPr id="21" name="矩形 20"/>
          <p:cNvSpPr/>
          <p:nvPr/>
        </p:nvSpPr>
        <p:spPr>
          <a:xfrm>
            <a:off x="2288416" y="1772816"/>
            <a:ext cx="1008112" cy="64807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 name="Picture 2"/>
          <p:cNvPicPr>
            <a:picLocks noChangeAspect="1" noChangeArrowheads="1"/>
          </p:cNvPicPr>
          <p:nvPr/>
        </p:nvPicPr>
        <p:blipFill>
          <a:blip r:embed="rId4" cstate="print"/>
          <a:srcRect/>
          <a:stretch>
            <a:fillRect/>
          </a:stretch>
        </p:blipFill>
        <p:spPr bwMode="auto">
          <a:xfrm>
            <a:off x="5888816" y="1652553"/>
            <a:ext cx="3672408" cy="2208495"/>
          </a:xfrm>
          <a:prstGeom prst="rect">
            <a:avLst/>
          </a:prstGeom>
          <a:noFill/>
          <a:ln w="9525">
            <a:noFill/>
            <a:miter lim="800000"/>
            <a:headEnd/>
            <a:tailEnd/>
          </a:ln>
        </p:spPr>
      </p:pic>
      <p:pic>
        <p:nvPicPr>
          <p:cNvPr id="32" name="Picture 5"/>
          <p:cNvPicPr>
            <a:picLocks noChangeAspect="1" noChangeArrowheads="1"/>
          </p:cNvPicPr>
          <p:nvPr/>
        </p:nvPicPr>
        <p:blipFill>
          <a:blip r:embed="rId2" cstate="print"/>
          <a:srcRect l="50307" t="22128"/>
          <a:stretch>
            <a:fillRect/>
          </a:stretch>
        </p:blipFill>
        <p:spPr bwMode="auto">
          <a:xfrm>
            <a:off x="529577" y="4175439"/>
            <a:ext cx="3343015" cy="1773841"/>
          </a:xfrm>
          <a:prstGeom prst="rect">
            <a:avLst/>
          </a:prstGeom>
          <a:noFill/>
          <a:ln w="9525">
            <a:noFill/>
            <a:miter lim="800000"/>
            <a:headEnd/>
            <a:tailEnd/>
          </a:ln>
        </p:spPr>
      </p:pic>
      <p:pic>
        <p:nvPicPr>
          <p:cNvPr id="17" name="圖片 16" descr="E.png"/>
          <p:cNvPicPr>
            <a:picLocks noChangeAspect="1"/>
          </p:cNvPicPr>
          <p:nvPr/>
        </p:nvPicPr>
        <p:blipFill>
          <a:blip r:embed="rId5" cstate="print"/>
          <a:stretch>
            <a:fillRect/>
          </a:stretch>
        </p:blipFill>
        <p:spPr>
          <a:xfrm>
            <a:off x="4448656" y="4149080"/>
            <a:ext cx="2854590" cy="1717046"/>
          </a:xfrm>
          <a:prstGeom prst="rect">
            <a:avLst/>
          </a:prstGeom>
        </p:spPr>
      </p:pic>
      <p:sp>
        <p:nvSpPr>
          <p:cNvPr id="28" name="文字方塊 27"/>
          <p:cNvSpPr txBox="1"/>
          <p:nvPr/>
        </p:nvSpPr>
        <p:spPr>
          <a:xfrm>
            <a:off x="848256" y="3573016"/>
            <a:ext cx="2088232" cy="646331"/>
          </a:xfrm>
          <a:prstGeom prst="rect">
            <a:avLst/>
          </a:prstGeom>
          <a:solidFill>
            <a:srgbClr val="F2DCDB">
              <a:alpha val="65098"/>
            </a:srgbClr>
          </a:solidFill>
        </p:spPr>
        <p:txBody>
          <a:bodyPr wrap="square" rtlCol="0">
            <a:spAutoFit/>
          </a:bodyPr>
          <a:lstStyle/>
          <a:p>
            <a:r>
              <a:rPr lang="zh-TW" altLang="en-US" sz="1200" dirty="0" smtClean="0">
                <a:solidFill>
                  <a:srgbClr val="FF0000"/>
                </a:solidFill>
                <a:latin typeface="微軟正黑體" pitchFamily="34" charset="-120"/>
                <a:ea typeface="微軟正黑體" pitchFamily="34" charset="-120"/>
              </a:rPr>
              <a:t>非預設設定時顯示黃色圖示</a:t>
            </a:r>
          </a:p>
          <a:p>
            <a:r>
              <a:rPr lang="zh-TW" altLang="en-US" sz="1200" dirty="0" smtClean="0">
                <a:solidFill>
                  <a:srgbClr val="FF0000"/>
                </a:solidFill>
                <a:latin typeface="微軟正黑體" pitchFamily="34" charset="-120"/>
                <a:ea typeface="微軟正黑體" pitchFamily="34" charset="-120"/>
              </a:rPr>
              <a:t>縫紉模式預設為</a:t>
            </a:r>
            <a:r>
              <a:rPr lang="en-US" altLang="zh-TW" sz="1200" dirty="0" smtClean="0">
                <a:solidFill>
                  <a:srgbClr val="FF0000"/>
                </a:solidFill>
                <a:latin typeface="微軟正黑體" pitchFamily="34" charset="-120"/>
                <a:ea typeface="微軟正黑體" pitchFamily="34" charset="-120"/>
              </a:rPr>
              <a:t>7mm</a:t>
            </a:r>
            <a:r>
              <a:rPr lang="zh-TW" altLang="en-US" sz="1200" dirty="0" smtClean="0">
                <a:solidFill>
                  <a:srgbClr val="FF0000"/>
                </a:solidFill>
                <a:latin typeface="微軟正黑體" pitchFamily="34" charset="-120"/>
                <a:ea typeface="微軟正黑體" pitchFamily="34" charset="-120"/>
              </a:rPr>
              <a:t>針板</a:t>
            </a:r>
          </a:p>
          <a:p>
            <a:r>
              <a:rPr lang="zh-TW" altLang="en-US" sz="1200" dirty="0" smtClean="0">
                <a:solidFill>
                  <a:srgbClr val="FF0000"/>
                </a:solidFill>
                <a:latin typeface="微軟正黑體" pitchFamily="34" charset="-120"/>
                <a:ea typeface="微軟正黑體" pitchFamily="34" charset="-120"/>
              </a:rPr>
              <a:t>刺繡模式預設為直線針板</a:t>
            </a:r>
            <a:endParaRPr lang="zh-TW" altLang="en-US" sz="1200" dirty="0">
              <a:solidFill>
                <a:srgbClr val="FF0000"/>
              </a:solidFill>
              <a:latin typeface="微軟正黑體" pitchFamily="34" charset="-120"/>
              <a:ea typeface="微軟正黑體" pitchFamily="34" charset="-120"/>
            </a:endParaRPr>
          </a:p>
        </p:txBody>
      </p:sp>
      <p:sp>
        <p:nvSpPr>
          <p:cNvPr id="26" name="矩形 25"/>
          <p:cNvSpPr/>
          <p:nvPr/>
        </p:nvSpPr>
        <p:spPr>
          <a:xfrm>
            <a:off x="560224" y="3334132"/>
            <a:ext cx="304504" cy="28803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 name="圖片 42" descr="f.png"/>
          <p:cNvPicPr>
            <a:picLocks noChangeAspect="1"/>
          </p:cNvPicPr>
          <p:nvPr/>
        </p:nvPicPr>
        <p:blipFill>
          <a:blip r:embed="rId3" cstate="print"/>
          <a:stretch>
            <a:fillRect/>
          </a:stretch>
        </p:blipFill>
        <p:spPr>
          <a:xfrm>
            <a:off x="8985160" y="2636912"/>
            <a:ext cx="152235" cy="197364"/>
          </a:xfrm>
          <a:prstGeom prst="rect">
            <a:avLst/>
          </a:prstGeom>
        </p:spPr>
      </p:pic>
      <p:sp>
        <p:nvSpPr>
          <p:cNvPr id="44" name="矩形 43"/>
          <p:cNvSpPr/>
          <p:nvPr/>
        </p:nvSpPr>
        <p:spPr>
          <a:xfrm>
            <a:off x="8193072" y="1988840"/>
            <a:ext cx="648072" cy="50405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右彎箭號 55"/>
          <p:cNvSpPr/>
          <p:nvPr/>
        </p:nvSpPr>
        <p:spPr>
          <a:xfrm flipV="1">
            <a:off x="3152512" y="2420888"/>
            <a:ext cx="1296144" cy="2160240"/>
          </a:xfrm>
          <a:prstGeom prst="bentArrow">
            <a:avLst>
              <a:gd name="adj1" fmla="val 1196"/>
              <a:gd name="adj2" fmla="val 4726"/>
              <a:gd name="adj3" fmla="val 5735"/>
              <a:gd name="adj4" fmla="val 437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7" name="右彎箭號 56"/>
          <p:cNvSpPr/>
          <p:nvPr/>
        </p:nvSpPr>
        <p:spPr>
          <a:xfrm flipH="1" flipV="1">
            <a:off x="7328976" y="2492896"/>
            <a:ext cx="1296144" cy="2160240"/>
          </a:xfrm>
          <a:prstGeom prst="bentArrow">
            <a:avLst>
              <a:gd name="adj1" fmla="val 1196"/>
              <a:gd name="adj2" fmla="val 4726"/>
              <a:gd name="adj3" fmla="val 5735"/>
              <a:gd name="adj4" fmla="val 437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8" name="文字方塊 57"/>
          <p:cNvSpPr txBox="1"/>
          <p:nvPr/>
        </p:nvSpPr>
        <p:spPr>
          <a:xfrm>
            <a:off x="416208" y="1124744"/>
            <a:ext cx="784189" cy="369332"/>
          </a:xfrm>
          <a:prstGeom prst="rect">
            <a:avLst/>
          </a:prstGeom>
          <a:noFill/>
        </p:spPr>
        <p:txBody>
          <a:bodyPr wrap="none" rtlCol="0">
            <a:spAutoFit/>
          </a:bodyPr>
          <a:lstStyle/>
          <a:p>
            <a:r>
              <a:rPr lang="zh-TW" altLang="en-US" b="1" u="sng" dirty="0" smtClean="0">
                <a:solidFill>
                  <a:schemeClr val="accent5">
                    <a:lumMod val="75000"/>
                  </a:schemeClr>
                </a:solidFill>
                <a:latin typeface="微軟正黑體" pitchFamily="34" charset="-120"/>
                <a:ea typeface="微軟正黑體" pitchFamily="34" charset="-120"/>
              </a:rPr>
              <a:t>方法</a:t>
            </a:r>
            <a:r>
              <a:rPr lang="en-US" altLang="zh-TW" b="1" u="sng" dirty="0" smtClean="0">
                <a:solidFill>
                  <a:schemeClr val="accent5">
                    <a:lumMod val="75000"/>
                  </a:schemeClr>
                </a:solidFill>
                <a:latin typeface="微軟正黑體" pitchFamily="34" charset="-120"/>
                <a:ea typeface="微軟正黑體" pitchFamily="34" charset="-120"/>
              </a:rPr>
              <a:t>1</a:t>
            </a:r>
            <a:endParaRPr lang="zh-TW" altLang="en-US" b="1" u="sng" dirty="0">
              <a:solidFill>
                <a:schemeClr val="accent5">
                  <a:lumMod val="75000"/>
                </a:schemeClr>
              </a:solidFill>
              <a:latin typeface="微軟正黑體" pitchFamily="34" charset="-120"/>
              <a:ea typeface="微軟正黑體" pitchFamily="34" charset="-120"/>
            </a:endParaRPr>
          </a:p>
        </p:txBody>
      </p:sp>
      <p:sp>
        <p:nvSpPr>
          <p:cNvPr id="60" name="文字方塊 59"/>
          <p:cNvSpPr txBox="1"/>
          <p:nvPr/>
        </p:nvSpPr>
        <p:spPr>
          <a:xfrm>
            <a:off x="5744800" y="1124744"/>
            <a:ext cx="784189" cy="369332"/>
          </a:xfrm>
          <a:prstGeom prst="rect">
            <a:avLst/>
          </a:prstGeom>
          <a:noFill/>
        </p:spPr>
        <p:txBody>
          <a:bodyPr wrap="none" rtlCol="0">
            <a:spAutoFit/>
          </a:bodyPr>
          <a:lstStyle/>
          <a:p>
            <a:r>
              <a:rPr lang="zh-TW" altLang="en-US" b="1" u="sng" dirty="0" smtClean="0">
                <a:solidFill>
                  <a:schemeClr val="accent5">
                    <a:lumMod val="75000"/>
                  </a:schemeClr>
                </a:solidFill>
                <a:latin typeface="微軟正黑體" pitchFamily="34" charset="-120"/>
                <a:ea typeface="微軟正黑體" pitchFamily="34" charset="-120"/>
              </a:rPr>
              <a:t>方法</a:t>
            </a:r>
            <a:r>
              <a:rPr lang="en-US" altLang="zh-TW" b="1" u="sng" dirty="0" smtClean="0">
                <a:solidFill>
                  <a:schemeClr val="accent5">
                    <a:lumMod val="75000"/>
                  </a:schemeClr>
                </a:solidFill>
                <a:latin typeface="微軟正黑體" pitchFamily="34" charset="-120"/>
                <a:ea typeface="微軟正黑體" pitchFamily="34" charset="-120"/>
              </a:rPr>
              <a:t>2</a:t>
            </a:r>
            <a:endParaRPr lang="zh-TW" altLang="en-US" b="1" u="sng" dirty="0">
              <a:solidFill>
                <a:schemeClr val="accent5">
                  <a:lumMod val="75000"/>
                </a:schemeClr>
              </a:solidFill>
              <a:latin typeface="微軟正黑體" pitchFamily="34" charset="-120"/>
              <a:ea typeface="微軟正黑體" pitchFamily="34" charset="-120"/>
            </a:endParaRPr>
          </a:p>
        </p:txBody>
      </p:sp>
      <p:sp>
        <p:nvSpPr>
          <p:cNvPr id="18" name="矩形 17"/>
          <p:cNvSpPr/>
          <p:nvPr/>
        </p:nvSpPr>
        <p:spPr>
          <a:xfrm>
            <a:off x="560512" y="5437604"/>
            <a:ext cx="3024336" cy="28803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992560" y="5706189"/>
            <a:ext cx="2088232" cy="276999"/>
          </a:xfrm>
          <a:prstGeom prst="rect">
            <a:avLst/>
          </a:prstGeom>
          <a:noFill/>
        </p:spPr>
        <p:txBody>
          <a:bodyPr wrap="square" rtlCol="0">
            <a:spAutoFit/>
          </a:bodyPr>
          <a:lstStyle/>
          <a:p>
            <a:r>
              <a:rPr lang="zh-TW" altLang="en-US" sz="1200" dirty="0" smtClean="0">
                <a:solidFill>
                  <a:srgbClr val="FF0000"/>
                </a:solidFill>
                <a:latin typeface="微軟正黑體" pitchFamily="34" charset="-120"/>
                <a:ea typeface="微軟正黑體" pitchFamily="34" charset="-120"/>
              </a:rPr>
              <a:t>操作方式與縫紉模式雷同</a:t>
            </a:r>
            <a:endParaRPr lang="zh-TW" altLang="en-US" sz="1200" dirty="0">
              <a:solidFill>
                <a:srgbClr val="FF0000"/>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7</a:t>
            </a:fld>
            <a:endParaRPr lang="zh-TW" altLang="en-US" dirty="0"/>
          </a:p>
        </p:txBody>
      </p:sp>
      <p:sp>
        <p:nvSpPr>
          <p:cNvPr id="9" name="橢圓 8">
            <a:hlinkClick r:id="rId2" action="ppaction://hlinksldjump"/>
          </p:cNvPr>
          <p:cNvSpPr/>
          <p:nvPr/>
        </p:nvSpPr>
        <p:spPr>
          <a:xfrm>
            <a:off x="1866180" y="1523458"/>
            <a:ext cx="216024" cy="2160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t>6</a:t>
            </a:r>
            <a:endParaRPr lang="zh-TW" altLang="en-US" sz="1600" dirty="0"/>
          </a:p>
        </p:txBody>
      </p:sp>
      <p:pic>
        <p:nvPicPr>
          <p:cNvPr id="1026" name="Picture 2"/>
          <p:cNvPicPr>
            <a:picLocks noChangeAspect="1" noChangeArrowheads="1"/>
          </p:cNvPicPr>
          <p:nvPr/>
        </p:nvPicPr>
        <p:blipFill>
          <a:blip r:embed="rId3" cstate="print"/>
          <a:srcRect/>
          <a:stretch>
            <a:fillRect/>
          </a:stretch>
        </p:blipFill>
        <p:spPr bwMode="auto">
          <a:xfrm>
            <a:off x="1694710" y="1070666"/>
            <a:ext cx="6660000" cy="51323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8</a:t>
            </a:fld>
            <a:endParaRPr lang="zh-TW" altLang="en-US" dirty="0"/>
          </a:p>
        </p:txBody>
      </p:sp>
      <p:pic>
        <p:nvPicPr>
          <p:cNvPr id="5123" name="Picture 3"/>
          <p:cNvPicPr>
            <a:picLocks noChangeAspect="1" noChangeArrowheads="1"/>
          </p:cNvPicPr>
          <p:nvPr/>
        </p:nvPicPr>
        <p:blipFill>
          <a:blip r:embed="rId2" cstate="print"/>
          <a:srcRect/>
          <a:stretch>
            <a:fillRect/>
          </a:stretch>
        </p:blipFill>
        <p:spPr bwMode="auto">
          <a:xfrm>
            <a:off x="1409368" y="1067718"/>
            <a:ext cx="7200000" cy="51086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552" y="333414"/>
            <a:ext cx="3287570" cy="490066"/>
          </a:xfrm>
        </p:spPr>
        <p:txBody>
          <a:bodyPr>
            <a:normAutofit/>
          </a:bodyPr>
          <a:lstStyle/>
          <a:p>
            <a:r>
              <a:rPr lang="zh-TW" altLang="en-US" dirty="0" smtClean="0"/>
              <a:t>刺繡介面─選擇、組合刺繡圖案</a:t>
            </a:r>
            <a:endParaRPr lang="zh-TW" altLang="en-US" sz="3600" dirty="0"/>
          </a:p>
        </p:txBody>
      </p:sp>
      <p:sp>
        <p:nvSpPr>
          <p:cNvPr id="3" name="投影片編號版面配置區 2"/>
          <p:cNvSpPr>
            <a:spLocks noGrp="1"/>
          </p:cNvSpPr>
          <p:nvPr>
            <p:ph type="sldNum" sz="quarter" idx="11"/>
          </p:nvPr>
        </p:nvSpPr>
        <p:spPr/>
        <p:txBody>
          <a:bodyPr/>
          <a:lstStyle/>
          <a:p>
            <a:fld id="{314FF47F-E5C4-468C-9A98-39E2F8DE6812}" type="slidenum">
              <a:rPr lang="zh-TW" altLang="en-US" smtClean="0"/>
              <a:pPr/>
              <a:t>9</a:t>
            </a:fld>
            <a:endParaRPr lang="zh-TW" altLang="en-US" dirty="0"/>
          </a:p>
        </p:txBody>
      </p:sp>
      <p:pic>
        <p:nvPicPr>
          <p:cNvPr id="7170" name="Picture 2"/>
          <p:cNvPicPr>
            <a:picLocks noChangeAspect="1" noChangeArrowheads="1"/>
          </p:cNvPicPr>
          <p:nvPr/>
        </p:nvPicPr>
        <p:blipFill>
          <a:blip r:embed="rId2" cstate="print"/>
          <a:srcRect/>
          <a:stretch>
            <a:fillRect/>
          </a:stretch>
        </p:blipFill>
        <p:spPr bwMode="auto">
          <a:xfrm>
            <a:off x="993440" y="1124744"/>
            <a:ext cx="7920000" cy="42952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14535</TotalTime>
  <Words>631</Words>
  <Application>Microsoft Office PowerPoint</Application>
  <PresentationFormat>A4 紙張 (210x297 公釐)</PresentationFormat>
  <Paragraphs>112</Paragraphs>
  <Slides>29</Slides>
  <Notes>1</Notes>
  <HiddenSlides>0</HiddenSlides>
  <MMClips>0</MMClips>
  <ScaleCrop>false</ScaleCrop>
  <HeadingPairs>
    <vt:vector size="4" baseType="variant">
      <vt:variant>
        <vt:lpstr>佈景主題</vt:lpstr>
      </vt:variant>
      <vt:variant>
        <vt:i4>1</vt:i4>
      </vt:variant>
      <vt:variant>
        <vt:lpstr>投影片標題</vt:lpstr>
      </vt:variant>
      <vt:variant>
        <vt:i4>29</vt:i4>
      </vt:variant>
    </vt:vector>
  </HeadingPairs>
  <TitlesOfParts>
    <vt:vector size="30" baseType="lpstr">
      <vt:lpstr>Office 佈景主題</vt:lpstr>
      <vt:lpstr>投影片 1</vt:lpstr>
      <vt:lpstr>投影片 2</vt:lpstr>
      <vt:lpstr>刺繡基本功能</vt:lpstr>
      <vt:lpstr>刺繡基本功能</vt:lpstr>
      <vt:lpstr>實體按鍵操作定義</vt:lpstr>
      <vt:lpstr>刺繡介面─選擇、組合刺繡圖案</vt:lpstr>
      <vt:lpstr>刺繡介面</vt:lpstr>
      <vt:lpstr>刺繡介面</vt:lpstr>
      <vt:lpstr>刺繡介面─選擇、組合刺繡圖案</vt:lpstr>
      <vt:lpstr>刺繡介面─選擇、組合刺繡圖案</vt:lpstr>
      <vt:lpstr>刺繡介面</vt:lpstr>
      <vt:lpstr>刺繡介面─編輯刺繡圖案</vt:lpstr>
      <vt:lpstr>刺繡介面─編輯刺繡圖案</vt:lpstr>
      <vt:lpstr>刺繡介面─編輯刺繡圖案</vt:lpstr>
      <vt:lpstr>刺繡介面─編輯刺繡圖案</vt:lpstr>
      <vt:lpstr>刺繡介面─顏色設定</vt:lpstr>
      <vt:lpstr>刺繡介面─顏色設定</vt:lpstr>
      <vt:lpstr>刺繡介面─顏色設定</vt:lpstr>
      <vt:lpstr>刺繡介面─顏色設定</vt:lpstr>
      <vt:lpstr>刺繡介面</vt:lpstr>
      <vt:lpstr>刺繡介面</vt:lpstr>
      <vt:lpstr>刺繡介面</vt:lpstr>
      <vt:lpstr>刺繡介面</vt:lpstr>
      <vt:lpstr>刺繡設定</vt:lpstr>
      <vt:lpstr>刺繡設定</vt:lpstr>
      <vt:lpstr>刺繡設定</vt:lpstr>
      <vt:lpstr>實作練習</vt:lpstr>
      <vt:lpstr>Q &amp; A</vt:lpstr>
      <vt:lpstr>投影片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rd114</dc:creator>
  <cp:lastModifiedBy>rd30</cp:lastModifiedBy>
  <cp:revision>1092</cp:revision>
  <dcterms:created xsi:type="dcterms:W3CDTF">2014-09-25T23:49:18Z</dcterms:created>
  <dcterms:modified xsi:type="dcterms:W3CDTF">2017-12-05T03:01:56Z</dcterms:modified>
</cp:coreProperties>
</file>